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72" r:id="rId2"/>
    <p:sldId id="264" r:id="rId3"/>
  </p:sldIdLst>
  <p:sldSz cx="6858000" cy="9144000" type="screen4x3"/>
  <p:notesSz cx="6797675" cy="99266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FF"/>
    <a:srgbClr val="FF9900"/>
    <a:srgbClr val="AFDC7E"/>
    <a:srgbClr val="A1F1A1"/>
    <a:srgbClr val="58E658"/>
    <a:srgbClr val="66CCFF"/>
    <a:srgbClr val="3E92DE"/>
    <a:srgbClr val="0033CC"/>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088" autoAdjust="0"/>
    <p:restoredTop sz="94660"/>
  </p:normalViewPr>
  <p:slideViewPr>
    <p:cSldViewPr snapToGrid="0">
      <p:cViewPr>
        <p:scale>
          <a:sx n="136" d="100"/>
          <a:sy n="136" d="100"/>
        </p:scale>
        <p:origin x="-516" y="1026"/>
      </p:cViewPr>
      <p:guideLst>
        <p:guide orient="horz" pos="288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ACD3AC5A-C586-40EA-99A0-D1EA353984F5}" type="datetimeFigureOut">
              <a:rPr kumimoji="1" lang="ja-JP" altLang="en-US" smtClean="0"/>
              <a:t>2019/1/17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395B2FE-F032-4438-9D7A-AE7463FCC677}" type="slidenum">
              <a:rPr kumimoji="1" lang="ja-JP" altLang="en-US" smtClean="0"/>
              <a:t>‹#›</a:t>
            </a:fld>
            <a:endParaRPr kumimoji="1" lang="ja-JP" altLang="en-US"/>
          </a:p>
        </p:txBody>
      </p:sp>
    </p:spTree>
    <p:extLst>
      <p:ext uri="{BB962C8B-B14F-4D97-AF65-F5344CB8AC3E}">
        <p14:creationId xmlns:p14="http://schemas.microsoft.com/office/powerpoint/2010/main" val="16891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ACD3AC5A-C586-40EA-99A0-D1EA353984F5}" type="datetimeFigureOut">
              <a:rPr kumimoji="1" lang="ja-JP" altLang="en-US" smtClean="0"/>
              <a:t>2019/1/17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395B2FE-F032-4438-9D7A-AE7463FCC677}" type="slidenum">
              <a:rPr kumimoji="1" lang="ja-JP" altLang="en-US" smtClean="0"/>
              <a:t>‹#›</a:t>
            </a:fld>
            <a:endParaRPr kumimoji="1" lang="ja-JP" altLang="en-US"/>
          </a:p>
        </p:txBody>
      </p:sp>
    </p:spTree>
    <p:extLst>
      <p:ext uri="{BB962C8B-B14F-4D97-AF65-F5344CB8AC3E}">
        <p14:creationId xmlns:p14="http://schemas.microsoft.com/office/powerpoint/2010/main" val="14397766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ACD3AC5A-C586-40EA-99A0-D1EA353984F5}" type="datetimeFigureOut">
              <a:rPr kumimoji="1" lang="ja-JP" altLang="en-US" smtClean="0"/>
              <a:t>2019/1/17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395B2FE-F032-4438-9D7A-AE7463FCC677}" type="slidenum">
              <a:rPr kumimoji="1" lang="ja-JP" altLang="en-US" smtClean="0"/>
              <a:t>‹#›</a:t>
            </a:fld>
            <a:endParaRPr kumimoji="1" lang="ja-JP" altLang="en-US"/>
          </a:p>
        </p:txBody>
      </p:sp>
    </p:spTree>
    <p:extLst>
      <p:ext uri="{BB962C8B-B14F-4D97-AF65-F5344CB8AC3E}">
        <p14:creationId xmlns:p14="http://schemas.microsoft.com/office/powerpoint/2010/main" val="227009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ACD3AC5A-C586-40EA-99A0-D1EA353984F5}" type="datetimeFigureOut">
              <a:rPr kumimoji="1" lang="ja-JP" altLang="en-US" smtClean="0"/>
              <a:t>2019/1/17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395B2FE-F032-4438-9D7A-AE7463FCC677}" type="slidenum">
              <a:rPr kumimoji="1" lang="ja-JP" altLang="en-US" smtClean="0"/>
              <a:t>‹#›</a:t>
            </a:fld>
            <a:endParaRPr kumimoji="1" lang="ja-JP" altLang="en-US"/>
          </a:p>
        </p:txBody>
      </p:sp>
    </p:spTree>
    <p:extLst>
      <p:ext uri="{BB962C8B-B14F-4D97-AF65-F5344CB8AC3E}">
        <p14:creationId xmlns:p14="http://schemas.microsoft.com/office/powerpoint/2010/main" val="6095927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smtClean="0"/>
              <a:t>マスター テキストの書式設定</a:t>
            </a:r>
          </a:p>
        </p:txBody>
      </p:sp>
      <p:sp>
        <p:nvSpPr>
          <p:cNvPr id="4" name="Content Placeholder 3"/>
          <p:cNvSpPr>
            <a:spLocks noGrp="1"/>
          </p:cNvSpPr>
          <p:nvPr>
            <p:ph sz="half" idx="2"/>
          </p:nvPr>
        </p:nvSpPr>
        <p:spPr>
          <a:xfrm>
            <a:off x="472381" y="3340100"/>
            <a:ext cx="2901255" cy="4912784"/>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3471863" y="3340100"/>
            <a:ext cx="2915543" cy="4912784"/>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ACD3AC5A-C586-40EA-99A0-D1EA353984F5}" type="datetimeFigureOut">
              <a:rPr kumimoji="1" lang="ja-JP" altLang="en-US" smtClean="0"/>
              <a:t>2019/1/17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6395B2FE-F032-4438-9D7A-AE7463FCC677}" type="slidenum">
              <a:rPr kumimoji="1" lang="ja-JP" altLang="en-US" smtClean="0"/>
              <a:t>‹#›</a:t>
            </a:fld>
            <a:endParaRPr kumimoji="1" lang="ja-JP" altLang="en-US"/>
          </a:p>
        </p:txBody>
      </p:sp>
    </p:spTree>
    <p:extLst>
      <p:ext uri="{BB962C8B-B14F-4D97-AF65-F5344CB8AC3E}">
        <p14:creationId xmlns:p14="http://schemas.microsoft.com/office/powerpoint/2010/main" val="8028193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ACD3AC5A-C586-40EA-99A0-D1EA353984F5}" type="datetimeFigureOut">
              <a:rPr kumimoji="1" lang="ja-JP" altLang="en-US" smtClean="0"/>
              <a:t>2019/1/17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6395B2FE-F032-4438-9D7A-AE7463FCC677}" type="slidenum">
              <a:rPr kumimoji="1" lang="ja-JP" altLang="en-US" smtClean="0"/>
              <a:t>‹#›</a:t>
            </a:fld>
            <a:endParaRPr kumimoji="1" lang="ja-JP" altLang="en-US"/>
          </a:p>
        </p:txBody>
      </p:sp>
    </p:spTree>
    <p:extLst>
      <p:ext uri="{BB962C8B-B14F-4D97-AF65-F5344CB8AC3E}">
        <p14:creationId xmlns:p14="http://schemas.microsoft.com/office/powerpoint/2010/main" val="38911758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D3AC5A-C586-40EA-99A0-D1EA353984F5}" type="datetimeFigureOut">
              <a:rPr kumimoji="1" lang="ja-JP" altLang="en-US" smtClean="0"/>
              <a:t>2019/1/17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6395B2FE-F032-4438-9D7A-AE7463FCC677}" type="slidenum">
              <a:rPr kumimoji="1" lang="ja-JP" altLang="en-US" smtClean="0"/>
              <a:t>‹#›</a:t>
            </a:fld>
            <a:endParaRPr kumimoji="1" lang="ja-JP" altLang="en-US"/>
          </a:p>
        </p:txBody>
      </p:sp>
    </p:spTree>
    <p:extLst>
      <p:ext uri="{BB962C8B-B14F-4D97-AF65-F5344CB8AC3E}">
        <p14:creationId xmlns:p14="http://schemas.microsoft.com/office/powerpoint/2010/main" val="37788783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ACD3AC5A-C586-40EA-99A0-D1EA353984F5}" type="datetimeFigureOut">
              <a:rPr kumimoji="1" lang="ja-JP" altLang="en-US" smtClean="0"/>
              <a:t>2019/1/17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395B2FE-F032-4438-9D7A-AE7463FCC677}" type="slidenum">
              <a:rPr kumimoji="1" lang="ja-JP" altLang="en-US" smtClean="0"/>
              <a:t>‹#›</a:t>
            </a:fld>
            <a:endParaRPr kumimoji="1" lang="ja-JP" altLang="en-US"/>
          </a:p>
        </p:txBody>
      </p:sp>
    </p:spTree>
    <p:extLst>
      <p:ext uri="{BB962C8B-B14F-4D97-AF65-F5344CB8AC3E}">
        <p14:creationId xmlns:p14="http://schemas.microsoft.com/office/powerpoint/2010/main" val="24826391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smtClean="0"/>
              <a:t>図を追加</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ACD3AC5A-C586-40EA-99A0-D1EA353984F5}" type="datetimeFigureOut">
              <a:rPr kumimoji="1" lang="ja-JP" altLang="en-US" smtClean="0"/>
              <a:t>2019/1/17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395B2FE-F032-4438-9D7A-AE7463FCC677}" type="slidenum">
              <a:rPr kumimoji="1" lang="ja-JP" altLang="en-US" smtClean="0"/>
              <a:t>‹#›</a:t>
            </a:fld>
            <a:endParaRPr kumimoji="1" lang="ja-JP" altLang="en-US"/>
          </a:p>
        </p:txBody>
      </p:sp>
    </p:spTree>
    <p:extLst>
      <p:ext uri="{BB962C8B-B14F-4D97-AF65-F5344CB8AC3E}">
        <p14:creationId xmlns:p14="http://schemas.microsoft.com/office/powerpoint/2010/main" val="16588678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ACD3AC5A-C586-40EA-99A0-D1EA353984F5}" type="datetimeFigureOut">
              <a:rPr kumimoji="1" lang="ja-JP" altLang="en-US" smtClean="0"/>
              <a:t>2019/1/17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395B2FE-F032-4438-9D7A-AE7463FCC677}" type="slidenum">
              <a:rPr kumimoji="1" lang="ja-JP" altLang="en-US" smtClean="0"/>
              <a:t>‹#›</a:t>
            </a:fld>
            <a:endParaRPr kumimoji="1" lang="ja-JP" altLang="en-US"/>
          </a:p>
        </p:txBody>
      </p:sp>
    </p:spTree>
    <p:extLst>
      <p:ext uri="{BB962C8B-B14F-4D97-AF65-F5344CB8AC3E}">
        <p14:creationId xmlns:p14="http://schemas.microsoft.com/office/powerpoint/2010/main" val="14123221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ACD3AC5A-C586-40EA-99A0-D1EA353984F5}" type="datetimeFigureOut">
              <a:rPr kumimoji="1" lang="ja-JP" altLang="en-US" smtClean="0"/>
              <a:t>2019/1/17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395B2FE-F032-4438-9D7A-AE7463FCC677}" type="slidenum">
              <a:rPr kumimoji="1" lang="ja-JP" altLang="en-US" smtClean="0"/>
              <a:t>‹#›</a:t>
            </a:fld>
            <a:endParaRPr kumimoji="1" lang="ja-JP" altLang="en-US"/>
          </a:p>
        </p:txBody>
      </p:sp>
    </p:spTree>
    <p:extLst>
      <p:ext uri="{BB962C8B-B14F-4D97-AF65-F5344CB8AC3E}">
        <p14:creationId xmlns:p14="http://schemas.microsoft.com/office/powerpoint/2010/main" val="31197065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ACD3AC5A-C586-40EA-99A0-D1EA353984F5}" type="datetimeFigureOut">
              <a:rPr kumimoji="1" lang="ja-JP" altLang="en-US" smtClean="0"/>
              <a:t>2019/1/17</a:t>
            </a:fld>
            <a:endParaRPr kumimoji="1" lang="ja-JP" altLang="en-US"/>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6395B2FE-F032-4438-9D7A-AE7463FCC677}" type="slidenum">
              <a:rPr kumimoji="1" lang="ja-JP" altLang="en-US" smtClean="0"/>
              <a:t>‹#›</a:t>
            </a:fld>
            <a:endParaRPr kumimoji="1" lang="ja-JP" altLang="en-US"/>
          </a:p>
        </p:txBody>
      </p:sp>
    </p:spTree>
    <p:extLst>
      <p:ext uri="{BB962C8B-B14F-4D97-AF65-F5344CB8AC3E}">
        <p14:creationId xmlns:p14="http://schemas.microsoft.com/office/powerpoint/2010/main" val="369272129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正方形/長方形 46"/>
          <p:cNvSpPr/>
          <p:nvPr/>
        </p:nvSpPr>
        <p:spPr>
          <a:xfrm>
            <a:off x="4642943" y="5012207"/>
            <a:ext cx="2215057" cy="2320393"/>
          </a:xfrm>
          <a:prstGeom prst="rect">
            <a:avLst/>
          </a:prstGeom>
          <a:solidFill>
            <a:srgbClr val="3E92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正方形/長方形 45"/>
          <p:cNvSpPr/>
          <p:nvPr/>
        </p:nvSpPr>
        <p:spPr>
          <a:xfrm>
            <a:off x="2325448" y="5012207"/>
            <a:ext cx="2215057" cy="2320393"/>
          </a:xfrm>
          <a:prstGeom prst="rect">
            <a:avLst/>
          </a:prstGeom>
          <a:solidFill>
            <a:srgbClr val="3E92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正方形/長方形 26"/>
          <p:cNvSpPr/>
          <p:nvPr/>
        </p:nvSpPr>
        <p:spPr>
          <a:xfrm>
            <a:off x="-2697" y="5012207"/>
            <a:ext cx="2215057" cy="2322049"/>
          </a:xfrm>
          <a:prstGeom prst="rect">
            <a:avLst/>
          </a:prstGeom>
          <a:solidFill>
            <a:srgbClr val="3E92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円/楕円 43"/>
          <p:cNvSpPr/>
          <p:nvPr/>
        </p:nvSpPr>
        <p:spPr>
          <a:xfrm>
            <a:off x="187634" y="3834518"/>
            <a:ext cx="6490683" cy="996888"/>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p:cNvSpPr txBox="1"/>
          <p:nvPr/>
        </p:nvSpPr>
        <p:spPr>
          <a:xfrm>
            <a:off x="4846576" y="11755"/>
            <a:ext cx="2151632" cy="276999"/>
          </a:xfrm>
          <a:prstGeom prst="rect">
            <a:avLst/>
          </a:prstGeom>
          <a:noFill/>
        </p:spPr>
        <p:txBody>
          <a:bodyPr wrap="square" rtlCol="0">
            <a:spAutoFit/>
          </a:bodyPr>
          <a:lstStyle/>
          <a:p>
            <a:r>
              <a:rPr kumimoji="1" lang="ja-JP" altLang="en-US" sz="1200" dirty="0" smtClean="0"/>
              <a:t>東京都福祉保健局受託事業</a:t>
            </a:r>
            <a:endParaRPr kumimoji="1" lang="ja-JP" altLang="en-US" sz="1200" dirty="0"/>
          </a:p>
        </p:txBody>
      </p:sp>
      <p:grpSp>
        <p:nvGrpSpPr>
          <p:cNvPr id="7" name="グループ化 6"/>
          <p:cNvGrpSpPr/>
          <p:nvPr/>
        </p:nvGrpSpPr>
        <p:grpSpPr>
          <a:xfrm>
            <a:off x="479018" y="3092694"/>
            <a:ext cx="7171022" cy="729191"/>
            <a:chOff x="176514" y="5755205"/>
            <a:chExt cx="7758529" cy="1060663"/>
          </a:xfrm>
        </p:grpSpPr>
        <p:sp>
          <p:nvSpPr>
            <p:cNvPr id="8" name="正方形/長方形 7"/>
            <p:cNvSpPr/>
            <p:nvPr/>
          </p:nvSpPr>
          <p:spPr>
            <a:xfrm>
              <a:off x="176514" y="6393767"/>
              <a:ext cx="590369" cy="302026"/>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36000" bIns="0" rtlCol="0" anchor="ctr"/>
            <a:lstStyle/>
            <a:p>
              <a:pPr algn="ctr"/>
              <a:r>
                <a:rPr lang="ja-JP" altLang="en-US" sz="1400" b="1" dirty="0" smtClean="0">
                  <a:solidFill>
                    <a:schemeClr val="bg1"/>
                  </a:solidFill>
                </a:rPr>
                <a:t>費用</a:t>
              </a:r>
              <a:endParaRPr lang="ja-JP" altLang="en-US" sz="1400" b="1" dirty="0">
                <a:solidFill>
                  <a:schemeClr val="bg1"/>
                </a:solidFill>
              </a:endParaRPr>
            </a:p>
          </p:txBody>
        </p:sp>
        <p:sp>
          <p:nvSpPr>
            <p:cNvPr id="9" name="テキスト ボックス 8"/>
            <p:cNvSpPr txBox="1"/>
            <p:nvPr/>
          </p:nvSpPr>
          <p:spPr>
            <a:xfrm>
              <a:off x="4140948" y="5764405"/>
              <a:ext cx="3688433" cy="356577"/>
            </a:xfrm>
            <a:prstGeom prst="rect">
              <a:avLst/>
            </a:prstGeom>
            <a:noFill/>
          </p:spPr>
          <p:txBody>
            <a:bodyPr wrap="square" rtlCol="0">
              <a:spAutoFit/>
            </a:bodyPr>
            <a:lstStyle/>
            <a:p>
              <a:r>
                <a:rPr lang="ja-JP" altLang="en-US" sz="1400" b="1" dirty="0" smtClean="0">
                  <a:solidFill>
                    <a:schemeClr val="tx1">
                      <a:lumMod val="85000"/>
                      <a:lumOff val="15000"/>
                    </a:schemeClr>
                  </a:solidFill>
                  <a:latin typeface="+mn-ea"/>
                  <a:cs typeface="Segoe UI" panose="020B0502040204020203" pitchFamily="34" charset="0"/>
                </a:rPr>
                <a:t>エッサム神田ホール</a:t>
              </a:r>
              <a:r>
                <a:rPr lang="en-US" altLang="ja-JP" sz="1400" b="1" dirty="0" smtClean="0">
                  <a:solidFill>
                    <a:schemeClr val="tx1">
                      <a:lumMod val="85000"/>
                      <a:lumOff val="15000"/>
                    </a:schemeClr>
                  </a:solidFill>
                  <a:latin typeface="+mn-ea"/>
                  <a:cs typeface="Segoe UI" panose="020B0502040204020203" pitchFamily="34" charset="0"/>
                </a:rPr>
                <a:t>2</a:t>
              </a:r>
              <a:r>
                <a:rPr lang="ja-JP" altLang="en-US" sz="1400" b="1" dirty="0" smtClean="0">
                  <a:solidFill>
                    <a:schemeClr val="tx1">
                      <a:lumMod val="85000"/>
                      <a:lumOff val="15000"/>
                    </a:schemeClr>
                  </a:solidFill>
                  <a:latin typeface="+mn-ea"/>
                  <a:cs typeface="Segoe UI" panose="020B0502040204020203" pitchFamily="34" charset="0"/>
                </a:rPr>
                <a:t>号館</a:t>
              </a:r>
              <a:endParaRPr lang="ja-JP" altLang="en-US" sz="1400" b="1" dirty="0">
                <a:solidFill>
                  <a:schemeClr val="tx1">
                    <a:lumMod val="85000"/>
                    <a:lumOff val="15000"/>
                  </a:schemeClr>
                </a:solidFill>
                <a:latin typeface="+mn-ea"/>
                <a:cs typeface="Segoe UI" panose="020B0502040204020203" pitchFamily="34" charset="0"/>
              </a:endParaRPr>
            </a:p>
          </p:txBody>
        </p:sp>
        <p:sp>
          <p:nvSpPr>
            <p:cNvPr id="10" name="テキスト ボックス 9"/>
            <p:cNvSpPr txBox="1"/>
            <p:nvPr/>
          </p:nvSpPr>
          <p:spPr>
            <a:xfrm>
              <a:off x="4043014" y="6069234"/>
              <a:ext cx="3892029" cy="356577"/>
            </a:xfrm>
            <a:prstGeom prst="rect">
              <a:avLst/>
            </a:prstGeom>
            <a:noFill/>
          </p:spPr>
          <p:txBody>
            <a:bodyPr wrap="square" rtlCol="0">
              <a:spAutoFit/>
            </a:bodyPr>
            <a:lstStyle/>
            <a:p>
              <a:r>
                <a:rPr lang="ja-JP" altLang="en-US" sz="1400" b="1" dirty="0" smtClean="0">
                  <a:solidFill>
                    <a:schemeClr val="tx1">
                      <a:lumMod val="75000"/>
                      <a:lumOff val="25000"/>
                    </a:schemeClr>
                  </a:solidFill>
                  <a:latin typeface="+mn-ea"/>
                  <a:cs typeface="Segoe UI" panose="020B0502040204020203" pitchFamily="34" charset="0"/>
                </a:rPr>
                <a:t>（千代田区内神田</a:t>
              </a:r>
              <a:r>
                <a:rPr lang="en-US" altLang="ja-JP" sz="1400" b="1" dirty="0" smtClean="0">
                  <a:solidFill>
                    <a:schemeClr val="tx1">
                      <a:lumMod val="75000"/>
                      <a:lumOff val="25000"/>
                    </a:schemeClr>
                  </a:solidFill>
                  <a:latin typeface="+mn-ea"/>
                  <a:cs typeface="Segoe UI" panose="020B0502040204020203" pitchFamily="34" charset="0"/>
                </a:rPr>
                <a:t>3-24-5</a:t>
              </a:r>
              <a:r>
                <a:rPr lang="ja-JP" altLang="en-US" sz="1400" b="1" dirty="0" smtClean="0">
                  <a:solidFill>
                    <a:schemeClr val="tx1">
                      <a:lumMod val="75000"/>
                      <a:lumOff val="25000"/>
                    </a:schemeClr>
                  </a:solidFill>
                  <a:latin typeface="+mn-ea"/>
                  <a:cs typeface="Segoe UI" panose="020B0502040204020203" pitchFamily="34" charset="0"/>
                </a:rPr>
                <a:t>）</a:t>
              </a:r>
              <a:r>
                <a:rPr lang="ja-JP" altLang="en-US" sz="1400" b="1" dirty="0">
                  <a:solidFill>
                    <a:schemeClr val="tx1">
                      <a:lumMod val="75000"/>
                      <a:lumOff val="25000"/>
                    </a:schemeClr>
                  </a:solidFill>
                  <a:latin typeface="+mn-ea"/>
                  <a:cs typeface="Segoe UI" panose="020B0502040204020203" pitchFamily="34" charset="0"/>
                </a:rPr>
                <a:t>　</a:t>
              </a:r>
            </a:p>
          </p:txBody>
        </p:sp>
        <p:sp>
          <p:nvSpPr>
            <p:cNvPr id="11" name="テキスト ボックス 10"/>
            <p:cNvSpPr txBox="1"/>
            <p:nvPr/>
          </p:nvSpPr>
          <p:spPr>
            <a:xfrm>
              <a:off x="779322" y="5755205"/>
              <a:ext cx="2029518" cy="761063"/>
            </a:xfrm>
            <a:prstGeom prst="rect">
              <a:avLst/>
            </a:prstGeom>
            <a:noFill/>
          </p:spPr>
          <p:txBody>
            <a:bodyPr wrap="none" rtlCol="0">
              <a:spAutoFit/>
            </a:bodyPr>
            <a:lstStyle/>
            <a:p>
              <a:r>
                <a:rPr lang="en-US" altLang="ja-JP" sz="1400" b="1" dirty="0">
                  <a:solidFill>
                    <a:schemeClr val="tx1">
                      <a:lumMod val="85000"/>
                      <a:lumOff val="15000"/>
                    </a:schemeClr>
                  </a:solidFill>
                  <a:latin typeface="+mn-ea"/>
                  <a:cs typeface="Segoe UI" panose="020B0502040204020203" pitchFamily="34" charset="0"/>
                </a:rPr>
                <a:t>13</a:t>
              </a:r>
              <a:r>
                <a:rPr lang="ja-JP" altLang="en-US" sz="1400" b="1" dirty="0">
                  <a:solidFill>
                    <a:schemeClr val="tx1">
                      <a:lumMod val="85000"/>
                      <a:lumOff val="15000"/>
                    </a:schemeClr>
                  </a:solidFill>
                  <a:latin typeface="+mn-ea"/>
                  <a:cs typeface="Segoe UI" panose="020B0502040204020203" pitchFamily="34" charset="0"/>
                </a:rPr>
                <a:t>：</a:t>
              </a:r>
              <a:r>
                <a:rPr lang="en-US" altLang="ja-JP" sz="1400" b="1" dirty="0">
                  <a:solidFill>
                    <a:schemeClr val="tx1">
                      <a:lumMod val="85000"/>
                      <a:lumOff val="15000"/>
                    </a:schemeClr>
                  </a:solidFill>
                  <a:latin typeface="+mn-ea"/>
                  <a:cs typeface="Segoe UI" panose="020B0502040204020203" pitchFamily="34" charset="0"/>
                </a:rPr>
                <a:t>20</a:t>
              </a:r>
              <a:r>
                <a:rPr lang="ja-JP" altLang="en-US" sz="1400" b="1" dirty="0">
                  <a:solidFill>
                    <a:schemeClr val="tx1">
                      <a:lumMod val="85000"/>
                      <a:lumOff val="15000"/>
                    </a:schemeClr>
                  </a:solidFill>
                  <a:latin typeface="+mn-ea"/>
                  <a:cs typeface="Segoe UI" panose="020B0502040204020203" pitchFamily="34" charset="0"/>
                </a:rPr>
                <a:t> ～ </a:t>
              </a:r>
              <a:r>
                <a:rPr lang="en-US" altLang="ja-JP" sz="1400" b="1" dirty="0">
                  <a:solidFill>
                    <a:schemeClr val="tx1">
                      <a:lumMod val="85000"/>
                      <a:lumOff val="15000"/>
                    </a:schemeClr>
                  </a:solidFill>
                  <a:latin typeface="+mn-ea"/>
                  <a:cs typeface="Segoe UI" panose="020B0502040204020203" pitchFamily="34" charset="0"/>
                </a:rPr>
                <a:t>16</a:t>
              </a:r>
              <a:r>
                <a:rPr lang="ja-JP" altLang="en-US" sz="1400" b="1" dirty="0" smtClean="0">
                  <a:solidFill>
                    <a:schemeClr val="tx1">
                      <a:lumMod val="85000"/>
                      <a:lumOff val="15000"/>
                    </a:schemeClr>
                  </a:solidFill>
                  <a:latin typeface="+mn-ea"/>
                  <a:cs typeface="Segoe UI" panose="020B0502040204020203" pitchFamily="34" charset="0"/>
                </a:rPr>
                <a:t>：</a:t>
              </a:r>
              <a:r>
                <a:rPr lang="en-US" altLang="ja-JP" sz="1400" b="1" dirty="0" smtClean="0">
                  <a:solidFill>
                    <a:schemeClr val="tx1">
                      <a:lumMod val="85000"/>
                      <a:lumOff val="15000"/>
                    </a:schemeClr>
                  </a:solidFill>
                  <a:latin typeface="+mn-ea"/>
                  <a:cs typeface="Segoe UI" panose="020B0502040204020203" pitchFamily="34" charset="0"/>
                </a:rPr>
                <a:t>30 </a:t>
              </a:r>
            </a:p>
            <a:p>
              <a:r>
                <a:rPr lang="ja-JP" altLang="en-US" sz="1400" b="1" dirty="0" smtClean="0">
                  <a:solidFill>
                    <a:schemeClr val="tx1">
                      <a:lumMod val="85000"/>
                      <a:lumOff val="15000"/>
                    </a:schemeClr>
                  </a:solidFill>
                  <a:latin typeface="+mn-ea"/>
                  <a:cs typeface="Segoe UI" panose="020B0502040204020203" pitchFamily="34" charset="0"/>
                </a:rPr>
                <a:t>（ 開場 </a:t>
              </a:r>
              <a:r>
                <a:rPr lang="en-US" altLang="ja-JP" sz="1400" b="1" dirty="0">
                  <a:solidFill>
                    <a:schemeClr val="tx1">
                      <a:lumMod val="85000"/>
                      <a:lumOff val="15000"/>
                    </a:schemeClr>
                  </a:solidFill>
                  <a:latin typeface="+mn-ea"/>
                  <a:cs typeface="Segoe UI" panose="020B0502040204020203" pitchFamily="34" charset="0"/>
                </a:rPr>
                <a:t>13</a:t>
              </a:r>
              <a:r>
                <a:rPr lang="ja-JP" altLang="en-US" sz="1400" b="1" dirty="0">
                  <a:solidFill>
                    <a:schemeClr val="tx1">
                      <a:lumMod val="85000"/>
                      <a:lumOff val="15000"/>
                    </a:schemeClr>
                  </a:solidFill>
                  <a:latin typeface="+mn-ea"/>
                  <a:cs typeface="Segoe UI" panose="020B0502040204020203" pitchFamily="34" charset="0"/>
                </a:rPr>
                <a:t>：</a:t>
              </a:r>
              <a:r>
                <a:rPr lang="en-US" altLang="ja-JP" sz="1400" b="1" dirty="0" smtClean="0">
                  <a:solidFill>
                    <a:schemeClr val="tx1">
                      <a:lumMod val="85000"/>
                      <a:lumOff val="15000"/>
                    </a:schemeClr>
                  </a:solidFill>
                  <a:latin typeface="+mn-ea"/>
                  <a:cs typeface="Segoe UI" panose="020B0502040204020203" pitchFamily="34" charset="0"/>
                </a:rPr>
                <a:t>00 </a:t>
              </a:r>
              <a:r>
                <a:rPr lang="ja-JP" altLang="en-US" sz="1400" b="1" dirty="0" smtClean="0">
                  <a:solidFill>
                    <a:schemeClr val="tx1">
                      <a:lumMod val="85000"/>
                      <a:lumOff val="15000"/>
                    </a:schemeClr>
                  </a:solidFill>
                  <a:latin typeface="+mn-ea"/>
                  <a:cs typeface="Segoe UI" panose="020B0502040204020203" pitchFamily="34" charset="0"/>
                </a:rPr>
                <a:t>）</a:t>
              </a:r>
              <a:endParaRPr lang="ja-JP" altLang="en-US" sz="1400" b="1" dirty="0">
                <a:solidFill>
                  <a:schemeClr val="tx1">
                    <a:lumMod val="85000"/>
                    <a:lumOff val="15000"/>
                  </a:schemeClr>
                </a:solidFill>
                <a:latin typeface="+mn-ea"/>
                <a:cs typeface="Segoe UI" panose="020B0502040204020203" pitchFamily="34" charset="0"/>
              </a:endParaRPr>
            </a:p>
          </p:txBody>
        </p:sp>
        <p:sp>
          <p:nvSpPr>
            <p:cNvPr id="12" name="正方形/長方形 11"/>
            <p:cNvSpPr/>
            <p:nvPr/>
          </p:nvSpPr>
          <p:spPr>
            <a:xfrm>
              <a:off x="3540277" y="5757792"/>
              <a:ext cx="590369" cy="302027"/>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36000" bIns="0" rtlCol="0" anchor="ctr"/>
            <a:lstStyle/>
            <a:p>
              <a:pPr algn="ctr"/>
              <a:r>
                <a:rPr lang="ja-JP" altLang="en-US" sz="1400" b="1" dirty="0" smtClean="0">
                  <a:solidFill>
                    <a:schemeClr val="bg1"/>
                  </a:solidFill>
                </a:rPr>
                <a:t>会場</a:t>
              </a:r>
              <a:endParaRPr lang="ja-JP" altLang="en-US" sz="1400" b="1" dirty="0">
                <a:solidFill>
                  <a:schemeClr val="bg1"/>
                </a:solidFill>
              </a:endParaRPr>
            </a:p>
          </p:txBody>
        </p:sp>
        <p:sp>
          <p:nvSpPr>
            <p:cNvPr id="13" name="テキスト ボックス 12"/>
            <p:cNvSpPr txBox="1"/>
            <p:nvPr/>
          </p:nvSpPr>
          <p:spPr>
            <a:xfrm>
              <a:off x="771709" y="6368183"/>
              <a:ext cx="777232" cy="447685"/>
            </a:xfrm>
            <a:prstGeom prst="rect">
              <a:avLst/>
            </a:prstGeom>
            <a:noFill/>
          </p:spPr>
          <p:txBody>
            <a:bodyPr wrap="square" rtlCol="0">
              <a:spAutoFit/>
            </a:bodyPr>
            <a:lstStyle/>
            <a:p>
              <a:r>
                <a:rPr lang="ja-JP" altLang="en-US" sz="1400" b="1" dirty="0">
                  <a:solidFill>
                    <a:schemeClr val="tx1">
                      <a:lumMod val="85000"/>
                      <a:lumOff val="15000"/>
                    </a:schemeClr>
                  </a:solidFill>
                  <a:latin typeface="+mn-ea"/>
                  <a:cs typeface="Segoe UI" panose="020B0502040204020203" pitchFamily="34" charset="0"/>
                </a:rPr>
                <a:t>無料</a:t>
              </a:r>
            </a:p>
          </p:txBody>
        </p:sp>
        <p:sp>
          <p:nvSpPr>
            <p:cNvPr id="14" name="正方形/長方形 13"/>
            <p:cNvSpPr/>
            <p:nvPr/>
          </p:nvSpPr>
          <p:spPr>
            <a:xfrm>
              <a:off x="3540277" y="6398908"/>
              <a:ext cx="590369" cy="302027"/>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36000" bIns="0" rtlCol="0" anchor="ctr"/>
            <a:lstStyle/>
            <a:p>
              <a:pPr algn="ctr"/>
              <a:r>
                <a:rPr lang="ja-JP" altLang="en-US" sz="1400" b="1" dirty="0">
                  <a:solidFill>
                    <a:schemeClr val="bg1"/>
                  </a:solidFill>
                </a:rPr>
                <a:t>定員</a:t>
              </a:r>
            </a:p>
          </p:txBody>
        </p:sp>
        <p:sp>
          <p:nvSpPr>
            <p:cNvPr id="15" name="正方形/長方形 14"/>
            <p:cNvSpPr/>
            <p:nvPr/>
          </p:nvSpPr>
          <p:spPr>
            <a:xfrm>
              <a:off x="176514" y="5781712"/>
              <a:ext cx="590369" cy="302026"/>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36000" bIns="0" rtlCol="0" anchor="ctr"/>
            <a:lstStyle/>
            <a:p>
              <a:pPr algn="ctr"/>
              <a:r>
                <a:rPr lang="ja-JP" altLang="en-US" sz="1400" b="1" dirty="0">
                  <a:solidFill>
                    <a:schemeClr val="bg1"/>
                  </a:solidFill>
                </a:rPr>
                <a:t>時間</a:t>
              </a:r>
            </a:p>
          </p:txBody>
        </p:sp>
      </p:grpSp>
      <p:sp>
        <p:nvSpPr>
          <p:cNvPr id="16" name="テキスト ボックス 15"/>
          <p:cNvSpPr txBox="1"/>
          <p:nvPr/>
        </p:nvSpPr>
        <p:spPr>
          <a:xfrm>
            <a:off x="4133727" y="3526741"/>
            <a:ext cx="2217875" cy="307777"/>
          </a:xfrm>
          <a:prstGeom prst="rect">
            <a:avLst/>
          </a:prstGeom>
          <a:noFill/>
        </p:spPr>
        <p:txBody>
          <a:bodyPr wrap="square" rtlCol="0">
            <a:spAutoFit/>
          </a:bodyPr>
          <a:lstStyle/>
          <a:p>
            <a:r>
              <a:rPr lang="en-US" altLang="ja-JP" sz="1400" b="1" dirty="0" smtClean="0">
                <a:solidFill>
                  <a:schemeClr val="tx1">
                    <a:lumMod val="85000"/>
                    <a:lumOff val="15000"/>
                  </a:schemeClr>
                </a:solidFill>
                <a:latin typeface="+mn-ea"/>
                <a:cs typeface="Segoe UI" panose="020B0502040204020203" pitchFamily="34" charset="0"/>
              </a:rPr>
              <a:t>100</a:t>
            </a:r>
            <a:r>
              <a:rPr lang="ja-JP" altLang="en-US" sz="1400" b="1" dirty="0" smtClean="0">
                <a:solidFill>
                  <a:schemeClr val="tx1">
                    <a:lumMod val="85000"/>
                    <a:lumOff val="15000"/>
                  </a:schemeClr>
                </a:solidFill>
                <a:latin typeface="+mn-ea"/>
                <a:cs typeface="Segoe UI" panose="020B0502040204020203" pitchFamily="34" charset="0"/>
              </a:rPr>
              <a:t>名（先着順）</a:t>
            </a:r>
            <a:endParaRPr lang="ja-JP" altLang="en-US" sz="1400" b="1" dirty="0">
              <a:solidFill>
                <a:schemeClr val="tx1">
                  <a:lumMod val="85000"/>
                  <a:lumOff val="15000"/>
                </a:schemeClr>
              </a:solidFill>
              <a:latin typeface="+mn-ea"/>
              <a:cs typeface="Segoe UI" panose="020B0502040204020203" pitchFamily="34" charset="0"/>
            </a:endParaRPr>
          </a:p>
        </p:txBody>
      </p:sp>
      <p:grpSp>
        <p:nvGrpSpPr>
          <p:cNvPr id="17" name="図形グループ 225"/>
          <p:cNvGrpSpPr/>
          <p:nvPr/>
        </p:nvGrpSpPr>
        <p:grpSpPr>
          <a:xfrm>
            <a:off x="100702" y="8580101"/>
            <a:ext cx="1391833" cy="566987"/>
            <a:chOff x="331228" y="9943180"/>
            <a:chExt cx="1861206" cy="603400"/>
          </a:xfrm>
        </p:grpSpPr>
        <p:sp>
          <p:nvSpPr>
            <p:cNvPr id="18" name="正方形/長方形 17"/>
            <p:cNvSpPr/>
            <p:nvPr/>
          </p:nvSpPr>
          <p:spPr>
            <a:xfrm>
              <a:off x="331228" y="9961805"/>
              <a:ext cx="1861206" cy="584775"/>
            </a:xfrm>
            <a:prstGeom prst="rect">
              <a:avLst/>
            </a:prstGeom>
          </p:spPr>
          <p:txBody>
            <a:bodyPr wrap="square">
              <a:spAutoFit/>
            </a:bodyPr>
            <a:lstStyle/>
            <a:p>
              <a:pPr algn="ctr"/>
              <a:r>
                <a:rPr lang="ja-JP" altLang="en-US" sz="1400" dirty="0" smtClean="0">
                  <a:latin typeface="メイリオ" panose="020B0604030504040204" pitchFamily="50" charset="-128"/>
                  <a:ea typeface="メイリオ" panose="020B0604030504040204" pitchFamily="50" charset="-128"/>
                  <a:cs typeface="メイリオ" panose="020B0604030504040204" pitchFamily="50" charset="-128"/>
                </a:rPr>
                <a:t>お申込み</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400" dirty="0" smtClean="0">
                  <a:latin typeface="メイリオ" panose="020B0604030504040204" pitchFamily="50" charset="-128"/>
                  <a:ea typeface="メイリオ" panose="020B0604030504040204" pitchFamily="50" charset="-128"/>
                  <a:cs typeface="メイリオ" panose="020B0604030504040204" pitchFamily="50" charset="-128"/>
                </a:rPr>
                <a:t>お問い合わせ</a:t>
              </a:r>
              <a:r>
                <a:rPr lang="ja-JP" altLang="en-US" sz="1600" dirty="0" smtClean="0">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1800" dirty="0" smtClean="0">
                  <a:latin typeface="メイリオ" panose="020B0604030504040204" pitchFamily="50" charset="-128"/>
                  <a:ea typeface="メイリオ" panose="020B0604030504040204" pitchFamily="50" charset="-128"/>
                  <a:cs typeface="メイリオ" panose="020B0604030504040204" pitchFamily="50" charset="-128"/>
                </a:rPr>
                <a:t> </a:t>
              </a:r>
              <a:endParaRPr lang="ja-JP" altLang="en-US" sz="1800" dirty="0">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9" name="直線コネクタ 18"/>
            <p:cNvCxnSpPr/>
            <p:nvPr/>
          </p:nvCxnSpPr>
          <p:spPr>
            <a:xfrm>
              <a:off x="357170" y="9943180"/>
              <a:ext cx="1744551" cy="49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直線コネクタ 19"/>
            <p:cNvCxnSpPr/>
            <p:nvPr/>
          </p:nvCxnSpPr>
          <p:spPr>
            <a:xfrm>
              <a:off x="367587" y="10503306"/>
              <a:ext cx="1734134" cy="1095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1" name="テキスト ボックス 18"/>
          <p:cNvSpPr txBox="1"/>
          <p:nvPr/>
        </p:nvSpPr>
        <p:spPr>
          <a:xfrm>
            <a:off x="1492535" y="8625892"/>
            <a:ext cx="5415730" cy="276999"/>
          </a:xfrm>
          <a:prstGeom prst="rect">
            <a:avLst/>
          </a:prstGeom>
          <a:noFill/>
        </p:spPr>
        <p:txBody>
          <a:bodyPr wrap="square" rtlCol="0">
            <a:spAutoFit/>
          </a:bodyPr>
          <a:lstStyle>
            <a:defPPr>
              <a:defRPr lang="ja-JP"/>
            </a:defPPr>
            <a:lvl1pPr marL="0" algn="l" defTabSz="1019007" rtl="0" eaLnBrk="1" latinLnBrk="0" hangingPunct="1">
              <a:defRPr kumimoji="1" sz="2006" kern="1200">
                <a:solidFill>
                  <a:schemeClr val="tx1"/>
                </a:solidFill>
                <a:latin typeface="+mn-lt"/>
                <a:ea typeface="+mn-ea"/>
                <a:cs typeface="+mn-cs"/>
              </a:defRPr>
            </a:lvl1pPr>
            <a:lvl2pPr marL="509504" algn="l" defTabSz="1019007" rtl="0" eaLnBrk="1" latinLnBrk="0" hangingPunct="1">
              <a:defRPr kumimoji="1" sz="2006" kern="1200">
                <a:solidFill>
                  <a:schemeClr val="tx1"/>
                </a:solidFill>
                <a:latin typeface="+mn-lt"/>
                <a:ea typeface="+mn-ea"/>
                <a:cs typeface="+mn-cs"/>
              </a:defRPr>
            </a:lvl2pPr>
            <a:lvl3pPr marL="1019007" algn="l" defTabSz="1019007" rtl="0" eaLnBrk="1" latinLnBrk="0" hangingPunct="1">
              <a:defRPr kumimoji="1" sz="2006" kern="1200">
                <a:solidFill>
                  <a:schemeClr val="tx1"/>
                </a:solidFill>
                <a:latin typeface="+mn-lt"/>
                <a:ea typeface="+mn-ea"/>
                <a:cs typeface="+mn-cs"/>
              </a:defRPr>
            </a:lvl3pPr>
            <a:lvl4pPr marL="1528511" algn="l" defTabSz="1019007" rtl="0" eaLnBrk="1" latinLnBrk="0" hangingPunct="1">
              <a:defRPr kumimoji="1" sz="2006" kern="1200">
                <a:solidFill>
                  <a:schemeClr val="tx1"/>
                </a:solidFill>
                <a:latin typeface="+mn-lt"/>
                <a:ea typeface="+mn-ea"/>
                <a:cs typeface="+mn-cs"/>
              </a:defRPr>
            </a:lvl4pPr>
            <a:lvl5pPr marL="2038015" algn="l" defTabSz="1019007" rtl="0" eaLnBrk="1" latinLnBrk="0" hangingPunct="1">
              <a:defRPr kumimoji="1" sz="2006" kern="1200">
                <a:solidFill>
                  <a:schemeClr val="tx1"/>
                </a:solidFill>
                <a:latin typeface="+mn-lt"/>
                <a:ea typeface="+mn-ea"/>
                <a:cs typeface="+mn-cs"/>
              </a:defRPr>
            </a:lvl5pPr>
            <a:lvl6pPr marL="2547518" algn="l" defTabSz="1019007" rtl="0" eaLnBrk="1" latinLnBrk="0" hangingPunct="1">
              <a:defRPr kumimoji="1" sz="2006" kern="1200">
                <a:solidFill>
                  <a:schemeClr val="tx1"/>
                </a:solidFill>
                <a:latin typeface="+mn-lt"/>
                <a:ea typeface="+mn-ea"/>
                <a:cs typeface="+mn-cs"/>
              </a:defRPr>
            </a:lvl6pPr>
            <a:lvl7pPr marL="3057022" algn="l" defTabSz="1019007" rtl="0" eaLnBrk="1" latinLnBrk="0" hangingPunct="1">
              <a:defRPr kumimoji="1" sz="2006" kern="1200">
                <a:solidFill>
                  <a:schemeClr val="tx1"/>
                </a:solidFill>
                <a:latin typeface="+mn-lt"/>
                <a:ea typeface="+mn-ea"/>
                <a:cs typeface="+mn-cs"/>
              </a:defRPr>
            </a:lvl7pPr>
            <a:lvl8pPr marL="3566526" algn="l" defTabSz="1019007" rtl="0" eaLnBrk="1" latinLnBrk="0" hangingPunct="1">
              <a:defRPr kumimoji="1" sz="2006" kern="1200">
                <a:solidFill>
                  <a:schemeClr val="tx1"/>
                </a:solidFill>
                <a:latin typeface="+mn-lt"/>
                <a:ea typeface="+mn-ea"/>
                <a:cs typeface="+mn-cs"/>
              </a:defRPr>
            </a:lvl8pPr>
            <a:lvl9pPr marL="4076029" algn="l" defTabSz="1019007" rtl="0" eaLnBrk="1" latinLnBrk="0" hangingPunct="1">
              <a:defRPr kumimoji="1" sz="2006" kern="1200">
                <a:solidFill>
                  <a:schemeClr val="tx1"/>
                </a:solidFill>
                <a:latin typeface="+mn-lt"/>
                <a:ea typeface="+mn-ea"/>
                <a:cs typeface="+mn-cs"/>
              </a:defRPr>
            </a:lvl9pPr>
          </a:lstStyle>
          <a:p>
            <a:r>
              <a:rPr lang="ja-JP" altLang="en-US" sz="1200" dirty="0" smtClean="0">
                <a:latin typeface="メイリオ" panose="020B0604030504040204" pitchFamily="50" charset="-128"/>
                <a:ea typeface="メイリオ" panose="020B0604030504040204" pitchFamily="50" charset="-128"/>
              </a:rPr>
              <a:t>障害者就業・生活支援センター</a:t>
            </a:r>
            <a:r>
              <a:rPr lang="en-US" altLang="ja-JP" sz="1200" dirty="0" smtClean="0">
                <a:latin typeface="メイリオ" panose="020B0604030504040204" pitchFamily="50" charset="-128"/>
                <a:ea typeface="メイリオ" panose="020B0604030504040204" pitchFamily="50" charset="-128"/>
              </a:rPr>
              <a:t>WEL’S</a:t>
            </a:r>
            <a:r>
              <a:rPr lang="ja-JP" altLang="en-US" sz="1200" dirty="0" smtClean="0">
                <a:latin typeface="メイリオ" panose="020B0604030504040204" pitchFamily="50" charset="-128"/>
                <a:ea typeface="メイリオ" panose="020B0604030504040204" pitchFamily="50" charset="-128"/>
              </a:rPr>
              <a:t>　</a:t>
            </a:r>
            <a:r>
              <a:rPr lang="en-US" altLang="ja-JP" sz="1200" dirty="0" smtClean="0">
                <a:latin typeface="メイリオ" panose="020B0604030504040204" pitchFamily="50" charset="-128"/>
                <a:ea typeface="メイリオ" panose="020B0604030504040204" pitchFamily="50" charset="-128"/>
              </a:rPr>
              <a:t>TOKYO</a:t>
            </a:r>
            <a:r>
              <a:rPr lang="ja-JP" altLang="en-US" sz="1200" dirty="0" smtClean="0">
                <a:latin typeface="メイリオ" panose="020B0604030504040204" pitchFamily="50" charset="-128"/>
                <a:ea typeface="メイリオ" panose="020B0604030504040204" pitchFamily="50" charset="-128"/>
              </a:rPr>
              <a:t>　二木（ふたつぎ）、前木</a:t>
            </a:r>
            <a:endParaRPr lang="en-US" altLang="ja-JP" sz="1200" dirty="0">
              <a:latin typeface="メイリオ" panose="020B0604030504040204" pitchFamily="50" charset="-128"/>
              <a:ea typeface="メイリオ" panose="020B0604030504040204" pitchFamily="50" charset="-128"/>
            </a:endParaRPr>
          </a:p>
        </p:txBody>
      </p:sp>
      <p:sp>
        <p:nvSpPr>
          <p:cNvPr id="22" name="正方形/長方形 21"/>
          <p:cNvSpPr/>
          <p:nvPr/>
        </p:nvSpPr>
        <p:spPr>
          <a:xfrm>
            <a:off x="1379694" y="8847413"/>
            <a:ext cx="5528571" cy="269304"/>
          </a:xfrm>
          <a:prstGeom prst="rect">
            <a:avLst/>
          </a:prstGeom>
        </p:spPr>
        <p:txBody>
          <a:bodyPr wrap="square">
            <a:spAutoFit/>
          </a:bodyPr>
          <a:lstStyle>
            <a:defPPr>
              <a:defRPr lang="ja-JP"/>
            </a:defPPr>
            <a:lvl1pPr marL="0" algn="l" defTabSz="1019007" rtl="0" eaLnBrk="1" latinLnBrk="0" hangingPunct="1">
              <a:defRPr kumimoji="1" sz="2006" kern="1200">
                <a:solidFill>
                  <a:schemeClr val="tx1"/>
                </a:solidFill>
                <a:latin typeface="+mn-lt"/>
                <a:ea typeface="+mn-ea"/>
                <a:cs typeface="+mn-cs"/>
              </a:defRPr>
            </a:lvl1pPr>
            <a:lvl2pPr marL="509504" algn="l" defTabSz="1019007" rtl="0" eaLnBrk="1" latinLnBrk="0" hangingPunct="1">
              <a:defRPr kumimoji="1" sz="2006" kern="1200">
                <a:solidFill>
                  <a:schemeClr val="tx1"/>
                </a:solidFill>
                <a:latin typeface="+mn-lt"/>
                <a:ea typeface="+mn-ea"/>
                <a:cs typeface="+mn-cs"/>
              </a:defRPr>
            </a:lvl2pPr>
            <a:lvl3pPr marL="1019007" algn="l" defTabSz="1019007" rtl="0" eaLnBrk="1" latinLnBrk="0" hangingPunct="1">
              <a:defRPr kumimoji="1" sz="2006" kern="1200">
                <a:solidFill>
                  <a:schemeClr val="tx1"/>
                </a:solidFill>
                <a:latin typeface="+mn-lt"/>
                <a:ea typeface="+mn-ea"/>
                <a:cs typeface="+mn-cs"/>
              </a:defRPr>
            </a:lvl3pPr>
            <a:lvl4pPr marL="1528511" algn="l" defTabSz="1019007" rtl="0" eaLnBrk="1" latinLnBrk="0" hangingPunct="1">
              <a:defRPr kumimoji="1" sz="2006" kern="1200">
                <a:solidFill>
                  <a:schemeClr val="tx1"/>
                </a:solidFill>
                <a:latin typeface="+mn-lt"/>
                <a:ea typeface="+mn-ea"/>
                <a:cs typeface="+mn-cs"/>
              </a:defRPr>
            </a:lvl4pPr>
            <a:lvl5pPr marL="2038015" algn="l" defTabSz="1019007" rtl="0" eaLnBrk="1" latinLnBrk="0" hangingPunct="1">
              <a:defRPr kumimoji="1" sz="2006" kern="1200">
                <a:solidFill>
                  <a:schemeClr val="tx1"/>
                </a:solidFill>
                <a:latin typeface="+mn-lt"/>
                <a:ea typeface="+mn-ea"/>
                <a:cs typeface="+mn-cs"/>
              </a:defRPr>
            </a:lvl5pPr>
            <a:lvl6pPr marL="2547518" algn="l" defTabSz="1019007" rtl="0" eaLnBrk="1" latinLnBrk="0" hangingPunct="1">
              <a:defRPr kumimoji="1" sz="2006" kern="1200">
                <a:solidFill>
                  <a:schemeClr val="tx1"/>
                </a:solidFill>
                <a:latin typeface="+mn-lt"/>
                <a:ea typeface="+mn-ea"/>
                <a:cs typeface="+mn-cs"/>
              </a:defRPr>
            </a:lvl6pPr>
            <a:lvl7pPr marL="3057022" algn="l" defTabSz="1019007" rtl="0" eaLnBrk="1" latinLnBrk="0" hangingPunct="1">
              <a:defRPr kumimoji="1" sz="2006" kern="1200">
                <a:solidFill>
                  <a:schemeClr val="tx1"/>
                </a:solidFill>
                <a:latin typeface="+mn-lt"/>
                <a:ea typeface="+mn-ea"/>
                <a:cs typeface="+mn-cs"/>
              </a:defRPr>
            </a:lvl7pPr>
            <a:lvl8pPr marL="3566526" algn="l" defTabSz="1019007" rtl="0" eaLnBrk="1" latinLnBrk="0" hangingPunct="1">
              <a:defRPr kumimoji="1" sz="2006" kern="1200">
                <a:solidFill>
                  <a:schemeClr val="tx1"/>
                </a:solidFill>
                <a:latin typeface="+mn-lt"/>
                <a:ea typeface="+mn-ea"/>
                <a:cs typeface="+mn-cs"/>
              </a:defRPr>
            </a:lvl8pPr>
            <a:lvl9pPr marL="4076029" algn="l" defTabSz="1019007" rtl="0" eaLnBrk="1" latinLnBrk="0" hangingPunct="1">
              <a:defRPr kumimoji="1" sz="2006" kern="1200">
                <a:solidFill>
                  <a:schemeClr val="tx1"/>
                </a:solidFill>
                <a:latin typeface="+mn-lt"/>
                <a:ea typeface="+mn-ea"/>
                <a:cs typeface="+mn-cs"/>
              </a:defRPr>
            </a:lvl9pPr>
          </a:lstStyle>
          <a:p>
            <a:pPr algn="ctr"/>
            <a:r>
              <a:rPr lang="en-US" altLang="ja-JP" sz="1150" dirty="0" smtClean="0">
                <a:latin typeface="メイリオ" panose="020B0604030504040204" pitchFamily="50" charset="-128"/>
                <a:ea typeface="メイリオ" panose="020B0604030504040204" pitchFamily="50" charset="-128"/>
              </a:rPr>
              <a:t>TEL</a:t>
            </a:r>
            <a:r>
              <a:rPr lang="ja-JP" altLang="en-US" sz="1150" dirty="0" smtClean="0">
                <a:latin typeface="メイリオ" panose="020B0604030504040204" pitchFamily="50" charset="-128"/>
                <a:ea typeface="メイリオ" panose="020B0604030504040204" pitchFamily="50" charset="-128"/>
              </a:rPr>
              <a:t>: 03-</a:t>
            </a:r>
            <a:r>
              <a:rPr lang="en-US" altLang="ja-JP" sz="1150" dirty="0" smtClean="0">
                <a:latin typeface="メイリオ" panose="020B0604030504040204" pitchFamily="50" charset="-128"/>
                <a:ea typeface="メイリオ" panose="020B0604030504040204" pitchFamily="50" charset="-128"/>
              </a:rPr>
              <a:t>5259-8372 / FAX</a:t>
            </a:r>
            <a:r>
              <a:rPr lang="ja-JP" altLang="en-US" sz="1150" dirty="0" smtClean="0">
                <a:latin typeface="メイリオ" panose="020B0604030504040204" pitchFamily="50" charset="-128"/>
                <a:ea typeface="メイリオ" panose="020B0604030504040204" pitchFamily="50" charset="-128"/>
              </a:rPr>
              <a:t>：</a:t>
            </a:r>
            <a:r>
              <a:rPr lang="en-US" altLang="ja-JP" sz="1150" dirty="0" smtClean="0">
                <a:latin typeface="メイリオ" panose="020B0604030504040204" pitchFamily="50" charset="-128"/>
                <a:ea typeface="メイリオ" panose="020B0604030504040204" pitchFamily="50" charset="-128"/>
              </a:rPr>
              <a:t>03-5281-2345 / </a:t>
            </a:r>
            <a:r>
              <a:rPr lang="ja-JP" altLang="en-US" sz="1150" dirty="0" smtClean="0">
                <a:latin typeface="メイリオ" panose="020B0604030504040204" pitchFamily="50" charset="-128"/>
                <a:ea typeface="メイリオ" panose="020B0604030504040204" pitchFamily="50" charset="-128"/>
              </a:rPr>
              <a:t>メールアドレス：</a:t>
            </a:r>
            <a:r>
              <a:rPr lang="en-US" altLang="ja-JP" sz="1150" dirty="0" smtClean="0">
                <a:latin typeface="メイリオ" panose="020B0604030504040204" pitchFamily="50" charset="-128"/>
                <a:ea typeface="メイリオ" panose="020B0604030504040204" pitchFamily="50" charset="-128"/>
              </a:rPr>
              <a:t>info</a:t>
            </a:r>
            <a:r>
              <a:rPr lang="ja-JP" altLang="en-US" sz="1150" dirty="0" smtClean="0">
                <a:latin typeface="メイリオ" panose="020B0604030504040204" pitchFamily="50" charset="-128"/>
                <a:ea typeface="メイリオ" panose="020B0604030504040204" pitchFamily="50" charset="-128"/>
              </a:rPr>
              <a:t>＠</a:t>
            </a:r>
            <a:r>
              <a:rPr lang="en-US" altLang="ja-JP" sz="1150" dirty="0" smtClean="0">
                <a:latin typeface="メイリオ" panose="020B0604030504040204" pitchFamily="50" charset="-128"/>
                <a:ea typeface="メイリオ" panose="020B0604030504040204" pitchFamily="50" charset="-128"/>
              </a:rPr>
              <a:t>wels.jp</a:t>
            </a:r>
            <a:endParaRPr lang="ja-JP" altLang="en-US" sz="1150" dirty="0">
              <a:latin typeface="メイリオ" panose="020B0604030504040204" pitchFamily="50" charset="-128"/>
              <a:ea typeface="メイリオ" panose="020B0604030504040204" pitchFamily="50" charset="-128"/>
            </a:endParaRPr>
          </a:p>
        </p:txBody>
      </p:sp>
      <p:sp>
        <p:nvSpPr>
          <p:cNvPr id="25" name="テキスト ボックス 24"/>
          <p:cNvSpPr txBox="1"/>
          <p:nvPr/>
        </p:nvSpPr>
        <p:spPr>
          <a:xfrm>
            <a:off x="-97604" y="4773488"/>
            <a:ext cx="1686091" cy="307777"/>
          </a:xfrm>
          <a:prstGeom prst="rect">
            <a:avLst/>
          </a:prstGeom>
          <a:noFill/>
        </p:spPr>
        <p:txBody>
          <a:bodyPr wrap="square" rtlCol="0">
            <a:spAutoFit/>
          </a:bodyPr>
          <a:lstStyle/>
          <a:p>
            <a:r>
              <a:rPr kumimoji="1" lang="ja-JP" altLang="en-US" sz="1400" dirty="0" smtClean="0"/>
              <a:t>＜話題提供者＞</a:t>
            </a:r>
            <a:endParaRPr kumimoji="1" lang="ja-JP" altLang="en-US" sz="1400" dirty="0"/>
          </a:p>
        </p:txBody>
      </p:sp>
      <p:sp>
        <p:nvSpPr>
          <p:cNvPr id="29" name="テキスト ボックス 28"/>
          <p:cNvSpPr txBox="1"/>
          <p:nvPr/>
        </p:nvSpPr>
        <p:spPr>
          <a:xfrm>
            <a:off x="11064" y="5007378"/>
            <a:ext cx="2207526" cy="2477601"/>
          </a:xfrm>
          <a:prstGeom prst="rect">
            <a:avLst/>
          </a:prstGeom>
          <a:noFill/>
        </p:spPr>
        <p:txBody>
          <a:bodyPr wrap="square" rtlCol="0">
            <a:spAutoFit/>
          </a:bodyPr>
          <a:lstStyle/>
          <a:p>
            <a:r>
              <a:rPr kumimoji="1" lang="ja-JP" altLang="en-US" sz="1400" dirty="0" smtClean="0">
                <a:solidFill>
                  <a:schemeClr val="bg1"/>
                </a:solidFill>
              </a:rPr>
              <a:t>宇田　亮一氏</a:t>
            </a:r>
            <a:endParaRPr kumimoji="1" lang="en-US" altLang="ja-JP" sz="1400" dirty="0" smtClean="0">
              <a:solidFill>
                <a:schemeClr val="bg1"/>
              </a:solidFill>
            </a:endParaRPr>
          </a:p>
          <a:p>
            <a:r>
              <a:rPr lang="ja-JP" altLang="en-US" sz="1100" dirty="0">
                <a:solidFill>
                  <a:schemeClr val="bg1"/>
                </a:solidFill>
              </a:rPr>
              <a:t>一般社団法人</a:t>
            </a:r>
            <a:r>
              <a:rPr lang="en-US" altLang="ja-JP" sz="1100" dirty="0">
                <a:solidFill>
                  <a:schemeClr val="bg1"/>
                </a:solidFill>
              </a:rPr>
              <a:t>SPIS</a:t>
            </a:r>
            <a:r>
              <a:rPr lang="ja-JP" altLang="en-US" sz="1100" dirty="0">
                <a:solidFill>
                  <a:schemeClr val="bg1"/>
                </a:solidFill>
              </a:rPr>
              <a:t>研究所理事長</a:t>
            </a:r>
            <a:endParaRPr lang="en-US" altLang="ja-JP" sz="1100" dirty="0">
              <a:solidFill>
                <a:schemeClr val="bg1"/>
              </a:solidFill>
            </a:endParaRPr>
          </a:p>
          <a:p>
            <a:r>
              <a:rPr lang="ja-JP" altLang="en-US" sz="800" dirty="0" smtClean="0">
                <a:solidFill>
                  <a:schemeClr val="bg1"/>
                </a:solidFill>
              </a:rPr>
              <a:t>　</a:t>
            </a:r>
            <a:endParaRPr lang="en-US" altLang="ja-JP" sz="800" dirty="0">
              <a:solidFill>
                <a:schemeClr val="bg1"/>
              </a:solidFill>
            </a:endParaRPr>
          </a:p>
          <a:p>
            <a:r>
              <a:rPr kumimoji="1" lang="ja-JP" altLang="en-US" sz="1000" dirty="0" smtClean="0">
                <a:solidFill>
                  <a:schemeClr val="bg1"/>
                </a:solidFill>
              </a:rPr>
              <a:t>大阪大学経済学部卒。キリンビール㈱入社。退職後立教大学大学院現代心理学研究科臨床心理学専攻。</a:t>
            </a:r>
            <a:endParaRPr kumimoji="1" lang="en-US" altLang="ja-JP" sz="1000" dirty="0" smtClean="0">
              <a:solidFill>
                <a:schemeClr val="bg1"/>
              </a:solidFill>
            </a:endParaRPr>
          </a:p>
          <a:p>
            <a:r>
              <a:rPr kumimoji="1" lang="ja-JP" altLang="en-US" sz="1000" dirty="0" smtClean="0">
                <a:solidFill>
                  <a:schemeClr val="bg1"/>
                </a:solidFill>
              </a:rPr>
              <a:t>博士課程前期</a:t>
            </a:r>
            <a:endParaRPr kumimoji="1" lang="en-US" altLang="ja-JP" sz="1000" dirty="0" smtClean="0">
              <a:solidFill>
                <a:schemeClr val="bg1"/>
              </a:solidFill>
            </a:endParaRPr>
          </a:p>
          <a:p>
            <a:r>
              <a:rPr kumimoji="1" lang="ja-JP" altLang="en-US" sz="1000" dirty="0" smtClean="0">
                <a:solidFill>
                  <a:schemeClr val="bg1"/>
                </a:solidFill>
              </a:rPr>
              <a:t>課程終了後、</a:t>
            </a:r>
            <a:endParaRPr kumimoji="1" lang="en-US" altLang="ja-JP" sz="1000" dirty="0" smtClean="0">
              <a:solidFill>
                <a:schemeClr val="bg1"/>
              </a:solidFill>
            </a:endParaRPr>
          </a:p>
          <a:p>
            <a:r>
              <a:rPr kumimoji="1" lang="ja-JP" altLang="en-US" sz="1000" dirty="0" smtClean="0">
                <a:solidFill>
                  <a:schemeClr val="bg1"/>
                </a:solidFill>
              </a:rPr>
              <a:t>立教大学心理</a:t>
            </a:r>
            <a:endParaRPr kumimoji="1" lang="en-US" altLang="ja-JP" sz="1000" dirty="0" smtClean="0">
              <a:solidFill>
                <a:schemeClr val="bg1"/>
              </a:solidFill>
            </a:endParaRPr>
          </a:p>
          <a:p>
            <a:r>
              <a:rPr kumimoji="1" lang="ja-JP" altLang="en-US" sz="1000" dirty="0" smtClean="0">
                <a:solidFill>
                  <a:schemeClr val="bg1"/>
                </a:solidFill>
              </a:rPr>
              <a:t>教育相談所研究</a:t>
            </a:r>
            <a:endParaRPr kumimoji="1" lang="en-US" altLang="ja-JP" sz="1000" dirty="0" smtClean="0">
              <a:solidFill>
                <a:schemeClr val="bg1"/>
              </a:solidFill>
            </a:endParaRPr>
          </a:p>
          <a:p>
            <a:r>
              <a:rPr kumimoji="1" lang="ja-JP" altLang="en-US" sz="1000" dirty="0" smtClean="0">
                <a:solidFill>
                  <a:schemeClr val="bg1"/>
                </a:solidFill>
              </a:rPr>
              <a:t>員を経て現職。</a:t>
            </a:r>
            <a:endParaRPr kumimoji="1" lang="en-US" altLang="ja-JP" sz="1000" dirty="0" smtClean="0">
              <a:solidFill>
                <a:schemeClr val="bg1"/>
              </a:solidFill>
            </a:endParaRPr>
          </a:p>
          <a:p>
            <a:r>
              <a:rPr kumimoji="1" lang="en-US" altLang="ja-JP" sz="1000" dirty="0" smtClean="0">
                <a:solidFill>
                  <a:schemeClr val="bg1"/>
                </a:solidFill>
              </a:rPr>
              <a:t>SPIS</a:t>
            </a:r>
            <a:r>
              <a:rPr kumimoji="1" lang="ja-JP" altLang="en-US" sz="1000" dirty="0" smtClean="0">
                <a:solidFill>
                  <a:schemeClr val="bg1"/>
                </a:solidFill>
              </a:rPr>
              <a:t>相談員の</a:t>
            </a:r>
            <a:endParaRPr kumimoji="1" lang="en-US" altLang="ja-JP" sz="1000" dirty="0" smtClean="0">
              <a:solidFill>
                <a:schemeClr val="bg1"/>
              </a:solidFill>
            </a:endParaRPr>
          </a:p>
          <a:p>
            <a:r>
              <a:rPr kumimoji="1" lang="ja-JP" altLang="en-US" sz="1000" dirty="0" smtClean="0">
                <a:solidFill>
                  <a:schemeClr val="bg1"/>
                </a:solidFill>
              </a:rPr>
              <a:t>ス</a:t>
            </a:r>
            <a:r>
              <a:rPr lang="ja-JP" altLang="en-US" sz="1000" dirty="0" smtClean="0">
                <a:solidFill>
                  <a:schemeClr val="bg1"/>
                </a:solidFill>
              </a:rPr>
              <a:t>ー</a:t>
            </a:r>
            <a:r>
              <a:rPr kumimoji="1" lang="ja-JP" altLang="en-US" sz="1000" dirty="0" smtClean="0">
                <a:solidFill>
                  <a:schemeClr val="bg1"/>
                </a:solidFill>
              </a:rPr>
              <a:t>パーバイザ</a:t>
            </a:r>
            <a:endParaRPr kumimoji="1" lang="en-US" altLang="ja-JP" sz="1000" dirty="0" smtClean="0">
              <a:solidFill>
                <a:schemeClr val="bg1"/>
              </a:solidFill>
            </a:endParaRPr>
          </a:p>
          <a:p>
            <a:r>
              <a:rPr kumimoji="1" lang="ja-JP" altLang="en-US" sz="1000" dirty="0" smtClean="0">
                <a:solidFill>
                  <a:schemeClr val="bg1"/>
                </a:solidFill>
              </a:rPr>
              <a:t>ーを担当。</a:t>
            </a:r>
            <a:endParaRPr kumimoji="1" lang="en-US" altLang="ja-JP" sz="1000" dirty="0" smtClean="0">
              <a:solidFill>
                <a:schemeClr val="bg1"/>
              </a:solidFill>
            </a:endParaRPr>
          </a:p>
          <a:p>
            <a:endParaRPr kumimoji="1" lang="ja-JP" altLang="en-US" sz="1200" dirty="0">
              <a:solidFill>
                <a:schemeClr val="bg1"/>
              </a:solidFill>
            </a:endParaRPr>
          </a:p>
        </p:txBody>
      </p:sp>
      <p:sp>
        <p:nvSpPr>
          <p:cNvPr id="32" name="テキスト ボックス 31"/>
          <p:cNvSpPr txBox="1"/>
          <p:nvPr/>
        </p:nvSpPr>
        <p:spPr>
          <a:xfrm>
            <a:off x="2272217" y="5009841"/>
            <a:ext cx="2370726" cy="615553"/>
          </a:xfrm>
          <a:prstGeom prst="rect">
            <a:avLst/>
          </a:prstGeom>
          <a:noFill/>
        </p:spPr>
        <p:txBody>
          <a:bodyPr wrap="square" rtlCol="0">
            <a:spAutoFit/>
          </a:bodyPr>
          <a:lstStyle/>
          <a:p>
            <a:r>
              <a:rPr kumimoji="1" lang="ja-JP" altLang="en-US" sz="1400" dirty="0" smtClean="0">
                <a:solidFill>
                  <a:schemeClr val="bg1"/>
                </a:solidFill>
              </a:rPr>
              <a:t>上野　敏弘氏</a:t>
            </a:r>
            <a:endParaRPr kumimoji="1" lang="en-US" altLang="ja-JP" sz="1400" dirty="0" smtClean="0">
              <a:solidFill>
                <a:schemeClr val="bg1"/>
              </a:solidFill>
            </a:endParaRPr>
          </a:p>
          <a:p>
            <a:r>
              <a:rPr kumimoji="1" lang="en-US" altLang="ja-JP" sz="1000" dirty="0" smtClean="0">
                <a:solidFill>
                  <a:schemeClr val="bg1"/>
                </a:solidFill>
              </a:rPr>
              <a:t>NPO</a:t>
            </a:r>
            <a:r>
              <a:rPr kumimoji="1" lang="ja-JP" altLang="en-US" sz="1000" dirty="0" smtClean="0">
                <a:solidFill>
                  <a:schemeClr val="bg1"/>
                </a:solidFill>
              </a:rPr>
              <a:t>法人大阪精神障害者就労支援</a:t>
            </a:r>
            <a:endParaRPr kumimoji="1" lang="en-US" altLang="ja-JP" sz="1000" dirty="0" smtClean="0">
              <a:solidFill>
                <a:schemeClr val="bg1"/>
              </a:solidFill>
            </a:endParaRPr>
          </a:p>
          <a:p>
            <a:r>
              <a:rPr kumimoji="1" lang="ja-JP" altLang="en-US" sz="1000" dirty="0" smtClean="0">
                <a:solidFill>
                  <a:schemeClr val="bg1"/>
                </a:solidFill>
              </a:rPr>
              <a:t>ネットワーク ＪＳＮ東京 就労支援員</a:t>
            </a:r>
            <a:endParaRPr kumimoji="1" lang="ja-JP" altLang="en-US" sz="1000" dirty="0">
              <a:solidFill>
                <a:schemeClr val="bg1"/>
              </a:solidFill>
            </a:endParaRPr>
          </a:p>
        </p:txBody>
      </p:sp>
      <p:sp>
        <p:nvSpPr>
          <p:cNvPr id="33" name="テキスト ボックス 32"/>
          <p:cNvSpPr txBox="1"/>
          <p:nvPr/>
        </p:nvSpPr>
        <p:spPr>
          <a:xfrm>
            <a:off x="4602281" y="5002335"/>
            <a:ext cx="2305983" cy="846386"/>
          </a:xfrm>
          <a:prstGeom prst="rect">
            <a:avLst/>
          </a:prstGeom>
          <a:noFill/>
        </p:spPr>
        <p:txBody>
          <a:bodyPr wrap="square" rtlCol="0">
            <a:spAutoFit/>
          </a:bodyPr>
          <a:lstStyle/>
          <a:p>
            <a:r>
              <a:rPr lang="ja-JP" altLang="en-US" sz="1400" dirty="0" smtClean="0">
                <a:solidFill>
                  <a:schemeClr val="bg1"/>
                </a:solidFill>
              </a:rPr>
              <a:t>境　浩史氏</a:t>
            </a:r>
            <a:endParaRPr lang="en-US" altLang="ja-JP" sz="1400" dirty="0" smtClean="0">
              <a:solidFill>
                <a:schemeClr val="bg1"/>
              </a:solidFill>
            </a:endParaRPr>
          </a:p>
          <a:p>
            <a:r>
              <a:rPr lang="ja-JP" altLang="en-US" sz="1100" dirty="0" smtClean="0">
                <a:solidFill>
                  <a:schemeClr val="bg1"/>
                </a:solidFill>
              </a:rPr>
              <a:t>株式会社島津製作所人事部</a:t>
            </a:r>
            <a:r>
              <a:rPr lang="en-US" altLang="ja-JP" sz="1100" dirty="0" smtClean="0">
                <a:solidFill>
                  <a:schemeClr val="bg1"/>
                </a:solidFill>
              </a:rPr>
              <a:t>MG</a:t>
            </a:r>
          </a:p>
          <a:p>
            <a:endParaRPr kumimoji="1" lang="en-US" altLang="ja-JP" sz="1200" dirty="0">
              <a:solidFill>
                <a:schemeClr val="bg1"/>
              </a:solidFill>
            </a:endParaRPr>
          </a:p>
          <a:p>
            <a:endParaRPr kumimoji="1" lang="ja-JP" altLang="en-US" sz="1200" dirty="0">
              <a:solidFill>
                <a:schemeClr val="bg1"/>
              </a:solidFill>
            </a:endParaRPr>
          </a:p>
        </p:txBody>
      </p:sp>
      <p:grpSp>
        <p:nvGrpSpPr>
          <p:cNvPr id="36" name="グループ化 35"/>
          <p:cNvGrpSpPr/>
          <p:nvPr/>
        </p:nvGrpSpPr>
        <p:grpSpPr>
          <a:xfrm>
            <a:off x="60294" y="1641801"/>
            <a:ext cx="2085108" cy="1480906"/>
            <a:chOff x="4248407" y="5730418"/>
            <a:chExt cx="2096589" cy="1664819"/>
          </a:xfrm>
        </p:grpSpPr>
        <p:sp>
          <p:nvSpPr>
            <p:cNvPr id="37" name="テキスト ボックス 36"/>
            <p:cNvSpPr txBox="1"/>
            <p:nvPr/>
          </p:nvSpPr>
          <p:spPr>
            <a:xfrm flipH="1">
              <a:off x="5823865" y="6759599"/>
              <a:ext cx="521131" cy="461665"/>
            </a:xfrm>
            <a:prstGeom prst="rect">
              <a:avLst/>
            </a:prstGeom>
            <a:noFill/>
          </p:spPr>
          <p:txBody>
            <a:bodyPr wrap="square" rtlCol="0">
              <a:spAutoFit/>
            </a:bodyPr>
            <a:lstStyle/>
            <a:p>
              <a:r>
                <a:rPr lang="ja-JP" altLang="en-US" sz="2400" b="1" dirty="0">
                  <a:solidFill>
                    <a:srgbClr val="00B0F0"/>
                  </a:solidFill>
                  <a:effectLst>
                    <a:outerShdw blurRad="50800" dist="50800" dir="5400000" algn="ctr" rotWithShape="0">
                      <a:schemeClr val="accent1">
                        <a:lumMod val="60000"/>
                        <a:lumOff val="40000"/>
                      </a:schemeClr>
                    </a:outerShdw>
                  </a:effectLst>
                  <a:latin typeface="+mj-ea"/>
                  <a:ea typeface="+mj-ea"/>
                  <a:cs typeface="Segoe UI" panose="020B0502040204020203" pitchFamily="34" charset="0"/>
                </a:rPr>
                <a:t>金</a:t>
              </a:r>
              <a:endParaRPr kumimoji="1" lang="ja-JP" altLang="en-US" sz="2400" b="1" dirty="0">
                <a:solidFill>
                  <a:srgbClr val="00B0F0"/>
                </a:solidFill>
                <a:effectLst>
                  <a:outerShdw blurRad="50800" dist="50800" dir="5400000" algn="ctr" rotWithShape="0">
                    <a:schemeClr val="accent1">
                      <a:lumMod val="60000"/>
                      <a:lumOff val="40000"/>
                    </a:schemeClr>
                  </a:outerShdw>
                </a:effectLst>
                <a:latin typeface="+mj-ea"/>
                <a:ea typeface="+mj-ea"/>
                <a:cs typeface="Segoe UI" panose="020B0502040204020203" pitchFamily="34" charset="0"/>
              </a:endParaRPr>
            </a:p>
          </p:txBody>
        </p:sp>
        <p:grpSp>
          <p:nvGrpSpPr>
            <p:cNvPr id="38" name="グループ化 37"/>
            <p:cNvGrpSpPr/>
            <p:nvPr/>
          </p:nvGrpSpPr>
          <p:grpSpPr>
            <a:xfrm>
              <a:off x="4248407" y="5730418"/>
              <a:ext cx="2034421" cy="1664819"/>
              <a:chOff x="4248407" y="5730418"/>
              <a:chExt cx="2034421" cy="1664819"/>
            </a:xfrm>
          </p:grpSpPr>
          <p:sp>
            <p:nvSpPr>
              <p:cNvPr id="39" name="テキスト ボックス 38"/>
              <p:cNvSpPr txBox="1"/>
              <p:nvPr/>
            </p:nvSpPr>
            <p:spPr>
              <a:xfrm>
                <a:off x="4446143" y="5998754"/>
                <a:ext cx="611206" cy="934198"/>
              </a:xfrm>
              <a:prstGeom prst="rect">
                <a:avLst/>
              </a:prstGeom>
              <a:noFill/>
            </p:spPr>
            <p:txBody>
              <a:bodyPr wrap="none" rtlCol="0">
                <a:spAutoFit/>
              </a:bodyPr>
              <a:lstStyle/>
              <a:p>
                <a:r>
                  <a:rPr kumimoji="1" lang="ja-JP" altLang="en-US" sz="4800" b="1" dirty="0" smtClean="0">
                    <a:solidFill>
                      <a:srgbClr val="00B0F0"/>
                    </a:solidFill>
                    <a:effectLst>
                      <a:outerShdw blurRad="50800" dist="50800" dir="5400000" algn="ctr" rotWithShape="0">
                        <a:schemeClr val="accent1">
                          <a:lumMod val="60000"/>
                          <a:lumOff val="40000"/>
                        </a:schemeClr>
                      </a:outerShdw>
                    </a:effectLst>
                    <a:latin typeface="Segoe UI" panose="020B0502040204020203" pitchFamily="34" charset="0"/>
                    <a:ea typeface="MS UI Gothic" panose="020B0600070205080204" pitchFamily="50" charset="-128"/>
                    <a:cs typeface="Segoe UI" panose="020B0502040204020203" pitchFamily="34" charset="0"/>
                  </a:rPr>
                  <a:t>２</a:t>
                </a:r>
                <a:endParaRPr kumimoji="1" lang="ja-JP" altLang="en-US" sz="4800" b="1" dirty="0">
                  <a:solidFill>
                    <a:srgbClr val="00B0F0"/>
                  </a:solidFill>
                  <a:effectLst>
                    <a:outerShdw blurRad="50800" dist="50800" dir="5400000" algn="ctr" rotWithShape="0">
                      <a:schemeClr val="accent1">
                        <a:lumMod val="60000"/>
                        <a:lumOff val="40000"/>
                      </a:schemeClr>
                    </a:outerShdw>
                  </a:effectLst>
                  <a:latin typeface="Segoe UI" panose="020B0502040204020203" pitchFamily="34" charset="0"/>
                  <a:ea typeface="MS UI Gothic" panose="020B0600070205080204" pitchFamily="50" charset="-128"/>
                  <a:cs typeface="Segoe UI" panose="020B0502040204020203" pitchFamily="34" charset="0"/>
                </a:endParaRPr>
              </a:p>
            </p:txBody>
          </p:sp>
          <p:sp>
            <p:nvSpPr>
              <p:cNvPr id="40" name="テキスト ボックス 39"/>
              <p:cNvSpPr txBox="1"/>
              <p:nvPr/>
            </p:nvSpPr>
            <p:spPr>
              <a:xfrm>
                <a:off x="5204380" y="6306147"/>
                <a:ext cx="646960" cy="1089090"/>
              </a:xfrm>
              <a:prstGeom prst="rect">
                <a:avLst/>
              </a:prstGeom>
              <a:noFill/>
            </p:spPr>
            <p:txBody>
              <a:bodyPr wrap="square" rtlCol="0">
                <a:spAutoFit/>
              </a:bodyPr>
              <a:lstStyle/>
              <a:p>
                <a:r>
                  <a:rPr kumimoji="1" lang="en-US" altLang="ja-JP" sz="5600" b="1" dirty="0" smtClean="0">
                    <a:solidFill>
                      <a:srgbClr val="00B0F0"/>
                    </a:solidFill>
                    <a:effectLst>
                      <a:outerShdw blurRad="50800" dist="50800" dir="5400000" algn="ctr" rotWithShape="0">
                        <a:schemeClr val="accent1">
                          <a:lumMod val="60000"/>
                          <a:lumOff val="40000"/>
                        </a:schemeClr>
                      </a:outerShdw>
                    </a:effectLst>
                    <a:latin typeface="Segoe UI" panose="020B0502040204020203" pitchFamily="34" charset="0"/>
                    <a:ea typeface="MS UI Gothic" panose="020B0600070205080204" pitchFamily="50" charset="-128"/>
                    <a:cs typeface="Segoe UI" panose="020B0502040204020203" pitchFamily="34" charset="0"/>
                  </a:rPr>
                  <a:t>1</a:t>
                </a:r>
                <a:endParaRPr kumimoji="1" lang="ja-JP" altLang="en-US" sz="5600" b="1" dirty="0">
                  <a:solidFill>
                    <a:srgbClr val="00B0F0"/>
                  </a:solidFill>
                  <a:effectLst>
                    <a:outerShdw blurRad="50800" dist="50800" dir="5400000" algn="ctr" rotWithShape="0">
                      <a:schemeClr val="accent1">
                        <a:lumMod val="60000"/>
                        <a:lumOff val="40000"/>
                      </a:schemeClr>
                    </a:outerShdw>
                  </a:effectLst>
                  <a:latin typeface="Segoe UI" panose="020B0502040204020203" pitchFamily="34" charset="0"/>
                  <a:ea typeface="MS UI Gothic" panose="020B0600070205080204" pitchFamily="50" charset="-128"/>
                  <a:cs typeface="Segoe UI" panose="020B0502040204020203" pitchFamily="34" charset="0"/>
                </a:endParaRPr>
              </a:p>
            </p:txBody>
          </p:sp>
          <p:sp>
            <p:nvSpPr>
              <p:cNvPr id="41" name="テキスト ボックス 40"/>
              <p:cNvSpPr txBox="1"/>
              <p:nvPr/>
            </p:nvSpPr>
            <p:spPr>
              <a:xfrm>
                <a:off x="4765501" y="5829257"/>
                <a:ext cx="413415" cy="1446550"/>
              </a:xfrm>
              <a:prstGeom prst="rect">
                <a:avLst/>
              </a:prstGeom>
              <a:noFill/>
            </p:spPr>
            <p:txBody>
              <a:bodyPr wrap="square" rtlCol="0">
                <a:spAutoFit/>
              </a:bodyPr>
              <a:lstStyle/>
              <a:p>
                <a:r>
                  <a:rPr lang="en-US" altLang="ja-JP" sz="8800" dirty="0">
                    <a:solidFill>
                      <a:srgbClr val="00B0F0"/>
                    </a:solidFill>
                    <a:effectLst>
                      <a:outerShdw blurRad="50800" dist="50800" dir="5400000" algn="ctr" rotWithShape="0">
                        <a:schemeClr val="accent1">
                          <a:lumMod val="60000"/>
                          <a:lumOff val="40000"/>
                        </a:schemeClr>
                      </a:outerShdw>
                    </a:effectLst>
                    <a:latin typeface="Segoe UI" panose="020B0502040204020203" pitchFamily="34" charset="0"/>
                    <a:ea typeface="MS UI Gothic" panose="020B0600070205080204" pitchFamily="50" charset="-128"/>
                    <a:cs typeface="Segoe UI" panose="020B0502040204020203" pitchFamily="34" charset="0"/>
                  </a:rPr>
                  <a:t>/</a:t>
                </a:r>
                <a:endParaRPr kumimoji="1" lang="ja-JP" altLang="en-US" sz="8800" dirty="0">
                  <a:solidFill>
                    <a:srgbClr val="00B0F0"/>
                  </a:solidFill>
                  <a:effectLst>
                    <a:outerShdw blurRad="50800" dist="50800" dir="5400000" algn="ctr" rotWithShape="0">
                      <a:schemeClr val="accent1">
                        <a:lumMod val="60000"/>
                        <a:lumOff val="40000"/>
                      </a:schemeClr>
                    </a:outerShdw>
                  </a:effectLst>
                  <a:latin typeface="Segoe UI" panose="020B0502040204020203" pitchFamily="34" charset="0"/>
                  <a:ea typeface="MS UI Gothic" panose="020B0600070205080204" pitchFamily="50" charset="-128"/>
                  <a:cs typeface="Segoe UI" panose="020B0502040204020203" pitchFamily="34" charset="0"/>
                </a:endParaRPr>
              </a:p>
            </p:txBody>
          </p:sp>
          <p:sp>
            <p:nvSpPr>
              <p:cNvPr id="42" name="テキスト ボックス 41"/>
              <p:cNvSpPr txBox="1"/>
              <p:nvPr/>
            </p:nvSpPr>
            <p:spPr>
              <a:xfrm>
                <a:off x="4248407" y="5730418"/>
                <a:ext cx="889987" cy="461665"/>
              </a:xfrm>
              <a:prstGeom prst="rect">
                <a:avLst/>
              </a:prstGeom>
              <a:noFill/>
            </p:spPr>
            <p:txBody>
              <a:bodyPr wrap="none" rtlCol="0">
                <a:spAutoFit/>
              </a:bodyPr>
              <a:lstStyle/>
              <a:p>
                <a:r>
                  <a:rPr kumimoji="1" lang="en-US" altLang="ja-JP" sz="2400" b="1" dirty="0" smtClean="0">
                    <a:solidFill>
                      <a:srgbClr val="00B0F0"/>
                    </a:solidFill>
                    <a:effectLst>
                      <a:outerShdw blurRad="50800" dist="50800" dir="5400000" algn="ctr" rotWithShape="0">
                        <a:schemeClr val="accent1">
                          <a:lumMod val="60000"/>
                          <a:lumOff val="40000"/>
                        </a:schemeClr>
                      </a:outerShdw>
                    </a:effectLst>
                    <a:latin typeface="Segoe UI" panose="020B0502040204020203" pitchFamily="34" charset="0"/>
                    <a:ea typeface="MS UI Gothic" panose="020B0600070205080204" pitchFamily="50" charset="-128"/>
                    <a:cs typeface="Segoe UI" panose="020B0502040204020203" pitchFamily="34" charset="0"/>
                  </a:rPr>
                  <a:t>2019</a:t>
                </a:r>
                <a:endParaRPr kumimoji="1" lang="ja-JP" altLang="en-US" sz="2400" b="1" dirty="0">
                  <a:solidFill>
                    <a:srgbClr val="00B0F0"/>
                  </a:solidFill>
                  <a:effectLst>
                    <a:outerShdw blurRad="50800" dist="50800" dir="5400000" algn="ctr" rotWithShape="0">
                      <a:schemeClr val="accent1">
                        <a:lumMod val="60000"/>
                        <a:lumOff val="40000"/>
                      </a:schemeClr>
                    </a:outerShdw>
                  </a:effectLst>
                  <a:latin typeface="Segoe UI" panose="020B0502040204020203" pitchFamily="34" charset="0"/>
                  <a:ea typeface="MS UI Gothic" panose="020B0600070205080204" pitchFamily="50" charset="-128"/>
                  <a:cs typeface="Segoe UI" panose="020B0502040204020203" pitchFamily="34" charset="0"/>
                </a:endParaRPr>
              </a:p>
            </p:txBody>
          </p:sp>
          <p:sp>
            <p:nvSpPr>
              <p:cNvPr id="43" name="円/楕円 42"/>
              <p:cNvSpPr/>
              <p:nvPr/>
            </p:nvSpPr>
            <p:spPr>
              <a:xfrm>
                <a:off x="5851340" y="6739584"/>
                <a:ext cx="431488" cy="468451"/>
              </a:xfrm>
              <a:prstGeom prst="ellipse">
                <a:avLst/>
              </a:prstGeom>
              <a:noFill/>
              <a:ln w="28575">
                <a:solidFill>
                  <a:srgbClr val="00B0F0"/>
                </a:solidFill>
              </a:ln>
              <a:effectLst>
                <a:outerShdw blurRad="50800" dist="38100" dir="2700000" algn="tl" rotWithShape="0">
                  <a:schemeClr val="accent1">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00B0F0"/>
                  </a:solidFill>
                  <a:effectLst>
                    <a:outerShdw blurRad="50800" dist="50800" dir="5400000" algn="ctr" rotWithShape="0">
                      <a:schemeClr val="accent1">
                        <a:lumMod val="60000"/>
                        <a:lumOff val="40000"/>
                      </a:schemeClr>
                    </a:outerShdw>
                  </a:effectLst>
                </a:endParaRPr>
              </a:p>
            </p:txBody>
          </p:sp>
        </p:grpSp>
      </p:grpSp>
      <p:sp>
        <p:nvSpPr>
          <p:cNvPr id="48" name="角丸四角形 47"/>
          <p:cNvSpPr/>
          <p:nvPr/>
        </p:nvSpPr>
        <p:spPr>
          <a:xfrm>
            <a:off x="378870" y="7440034"/>
            <a:ext cx="6194299" cy="1033199"/>
          </a:xfrm>
          <a:prstGeom prst="roundRect">
            <a:avLst/>
          </a:prstGeom>
          <a:solidFill>
            <a:srgbClr val="CCFF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050" dirty="0" smtClean="0">
                <a:solidFill>
                  <a:srgbClr val="002060"/>
                </a:solidFill>
              </a:rPr>
              <a:t>本</a:t>
            </a:r>
            <a:r>
              <a:rPr lang="ja-JP" altLang="en-US" sz="1050" dirty="0">
                <a:solidFill>
                  <a:srgbClr val="002060"/>
                </a:solidFill>
              </a:rPr>
              <a:t>連絡</a:t>
            </a:r>
            <a:r>
              <a:rPr lang="ja-JP" altLang="en-US" sz="1050" dirty="0" smtClean="0">
                <a:solidFill>
                  <a:srgbClr val="002060"/>
                </a:solidFill>
              </a:rPr>
              <a:t>会は企画・立案に下記の事務局委員にご協力をいただいております。</a:t>
            </a:r>
            <a:endParaRPr lang="en-US" altLang="ja-JP" sz="1050" dirty="0" smtClean="0">
              <a:solidFill>
                <a:srgbClr val="002060"/>
              </a:solidFill>
            </a:endParaRPr>
          </a:p>
          <a:p>
            <a:r>
              <a:rPr kumimoji="1" lang="ja-JP" altLang="en-US" sz="800" dirty="0">
                <a:solidFill>
                  <a:srgbClr val="002060"/>
                </a:solidFill>
              </a:rPr>
              <a:t>　</a:t>
            </a:r>
            <a:endParaRPr kumimoji="1" lang="en-US" altLang="ja-JP" sz="800" dirty="0" smtClean="0">
              <a:solidFill>
                <a:srgbClr val="002060"/>
              </a:solidFill>
            </a:endParaRPr>
          </a:p>
          <a:p>
            <a:r>
              <a:rPr kumimoji="1" lang="en-US" altLang="ja-JP" sz="1050" dirty="0" smtClean="0">
                <a:solidFill>
                  <a:srgbClr val="002060"/>
                </a:solidFill>
              </a:rPr>
              <a:t>【</a:t>
            </a:r>
            <a:r>
              <a:rPr lang="ja-JP" altLang="en-US" sz="1050" dirty="0">
                <a:solidFill>
                  <a:srgbClr val="002060"/>
                </a:solidFill>
              </a:rPr>
              <a:t>事務局</a:t>
            </a:r>
            <a:r>
              <a:rPr lang="ja-JP" altLang="en-US" sz="1050" dirty="0" smtClean="0">
                <a:solidFill>
                  <a:srgbClr val="002060"/>
                </a:solidFill>
              </a:rPr>
              <a:t>委員</a:t>
            </a:r>
            <a:r>
              <a:rPr kumimoji="1" lang="en-US" altLang="ja-JP" sz="1050" dirty="0" smtClean="0">
                <a:solidFill>
                  <a:srgbClr val="002060"/>
                </a:solidFill>
              </a:rPr>
              <a:t>】</a:t>
            </a:r>
          </a:p>
          <a:p>
            <a:r>
              <a:rPr lang="ja-JP" altLang="en-US" sz="1050" dirty="0" smtClean="0">
                <a:solidFill>
                  <a:srgbClr val="002060"/>
                </a:solidFill>
              </a:rPr>
              <a:t>　東京大学</a:t>
            </a:r>
            <a:r>
              <a:rPr lang="ja-JP" altLang="en-US" sz="1050" dirty="0">
                <a:solidFill>
                  <a:srgbClr val="002060"/>
                </a:solidFill>
              </a:rPr>
              <a:t>医</a:t>
            </a:r>
            <a:r>
              <a:rPr lang="ja-JP" altLang="en-US" sz="1050" dirty="0" smtClean="0">
                <a:solidFill>
                  <a:srgbClr val="002060"/>
                </a:solidFill>
              </a:rPr>
              <a:t>学部附属病院　管　心氏　　すみだ障害者就労支援総合センター　伊東　美奈子氏　</a:t>
            </a:r>
            <a:endParaRPr lang="en-US" altLang="ja-JP" sz="1050" dirty="0">
              <a:solidFill>
                <a:srgbClr val="002060"/>
              </a:solidFill>
            </a:endParaRPr>
          </a:p>
          <a:p>
            <a:r>
              <a:rPr lang="ja-JP" altLang="en-US" sz="1050" dirty="0" smtClean="0">
                <a:solidFill>
                  <a:srgbClr val="002060"/>
                </a:solidFill>
              </a:rPr>
              <a:t>　就労移行支援事業所</a:t>
            </a:r>
            <a:r>
              <a:rPr lang="en-US" altLang="ja-JP" sz="1050" dirty="0" err="1" smtClean="0">
                <a:solidFill>
                  <a:srgbClr val="002060"/>
                </a:solidFill>
              </a:rPr>
              <a:t>natura</a:t>
            </a:r>
            <a:r>
              <a:rPr lang="ja-JP" altLang="en-US" sz="1050" dirty="0">
                <a:solidFill>
                  <a:srgbClr val="002060"/>
                </a:solidFill>
              </a:rPr>
              <a:t>　</a:t>
            </a:r>
            <a:r>
              <a:rPr lang="ja-JP" altLang="en-US" sz="1050" dirty="0" smtClean="0">
                <a:solidFill>
                  <a:srgbClr val="002060"/>
                </a:solidFill>
              </a:rPr>
              <a:t>皆川　隆太氏　　 荒川区障害者就労支援センター　藤本　賢治氏　　</a:t>
            </a:r>
            <a:endParaRPr lang="en-US" altLang="ja-JP" sz="1050" dirty="0" smtClean="0">
              <a:solidFill>
                <a:srgbClr val="002060"/>
              </a:solidFill>
            </a:endParaRPr>
          </a:p>
          <a:p>
            <a:r>
              <a:rPr lang="ja-JP" altLang="en-US" sz="1050" dirty="0" smtClean="0">
                <a:solidFill>
                  <a:srgbClr val="002060"/>
                </a:solidFill>
              </a:rPr>
              <a:t>　生活支援あった</a:t>
            </a:r>
            <a:r>
              <a:rPr lang="ja-JP" altLang="en-US" sz="1050" dirty="0" err="1" smtClean="0">
                <a:solidFill>
                  <a:srgbClr val="002060"/>
                </a:solidFill>
              </a:rPr>
              <a:t>まろん</a:t>
            </a:r>
            <a:r>
              <a:rPr lang="ja-JP" altLang="en-US" sz="1050" dirty="0" smtClean="0">
                <a:solidFill>
                  <a:srgbClr val="002060"/>
                </a:solidFill>
              </a:rPr>
              <a:t>すみだ　野村　麻奈美氏 　 　医療法人社団輝生会</a:t>
            </a:r>
            <a:r>
              <a:rPr lang="ja-JP" altLang="en-US" sz="1050" dirty="0">
                <a:solidFill>
                  <a:srgbClr val="002060"/>
                </a:solidFill>
              </a:rPr>
              <a:t>　</a:t>
            </a:r>
            <a:r>
              <a:rPr lang="ja-JP" altLang="en-US" sz="1050" dirty="0" smtClean="0">
                <a:solidFill>
                  <a:srgbClr val="002060"/>
                </a:solidFill>
              </a:rPr>
              <a:t>堅田　由美子氏</a:t>
            </a:r>
            <a:endParaRPr lang="en-US" altLang="ja-JP" sz="1050" dirty="0" smtClean="0">
              <a:solidFill>
                <a:srgbClr val="002060"/>
              </a:solidFill>
            </a:endParaRPr>
          </a:p>
        </p:txBody>
      </p:sp>
      <p:sp>
        <p:nvSpPr>
          <p:cNvPr id="49" name="円/楕円 48"/>
          <p:cNvSpPr/>
          <p:nvPr/>
        </p:nvSpPr>
        <p:spPr>
          <a:xfrm>
            <a:off x="-731194" y="-398819"/>
            <a:ext cx="3557293" cy="1286450"/>
          </a:xfrm>
          <a:prstGeom prst="ellipse">
            <a:avLst/>
          </a:prstGeom>
          <a:solidFill>
            <a:srgbClr val="66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テキスト ボックス 49"/>
          <p:cNvSpPr txBox="1"/>
          <p:nvPr/>
        </p:nvSpPr>
        <p:spPr>
          <a:xfrm>
            <a:off x="16509" y="22424"/>
            <a:ext cx="3031491" cy="738664"/>
          </a:xfrm>
          <a:prstGeom prst="rect">
            <a:avLst/>
          </a:prstGeom>
          <a:noFill/>
        </p:spPr>
        <p:txBody>
          <a:bodyPr wrap="square" rtlCol="0">
            <a:spAutoFit/>
          </a:bodyPr>
          <a:lstStyle/>
          <a:p>
            <a:r>
              <a:rPr kumimoji="1" lang="ja-JP" altLang="en-US" sz="1400" dirty="0" smtClean="0">
                <a:solidFill>
                  <a:schemeClr val="bg1"/>
                </a:solidFill>
              </a:rPr>
              <a:t>平成</a:t>
            </a:r>
            <a:r>
              <a:rPr kumimoji="1" lang="en-US" altLang="ja-JP" sz="1400" dirty="0" smtClean="0">
                <a:solidFill>
                  <a:schemeClr val="bg1"/>
                </a:solidFill>
              </a:rPr>
              <a:t>30</a:t>
            </a:r>
            <a:r>
              <a:rPr lang="ja-JP" altLang="en-US" sz="1400" dirty="0" smtClean="0">
                <a:solidFill>
                  <a:schemeClr val="bg1"/>
                </a:solidFill>
              </a:rPr>
              <a:t>年度　第</a:t>
            </a:r>
            <a:r>
              <a:rPr lang="en-US" altLang="ja-JP" sz="1400" dirty="0" smtClean="0">
                <a:solidFill>
                  <a:schemeClr val="bg1"/>
                </a:solidFill>
              </a:rPr>
              <a:t>4</a:t>
            </a:r>
            <a:r>
              <a:rPr lang="ja-JP" altLang="en-US" sz="1400" dirty="0" smtClean="0">
                <a:solidFill>
                  <a:schemeClr val="bg1"/>
                </a:solidFill>
              </a:rPr>
              <a:t>回　城東圏域</a:t>
            </a:r>
            <a:endParaRPr lang="en-US" altLang="ja-JP" sz="1400" dirty="0" smtClean="0">
              <a:solidFill>
                <a:schemeClr val="bg1"/>
              </a:solidFill>
            </a:endParaRPr>
          </a:p>
          <a:p>
            <a:r>
              <a:rPr kumimoji="1" lang="ja-JP" altLang="en-US" sz="1400" dirty="0" smtClean="0">
                <a:solidFill>
                  <a:schemeClr val="bg1"/>
                </a:solidFill>
              </a:rPr>
              <a:t>東京都精神障害</a:t>
            </a:r>
            <a:r>
              <a:rPr lang="ja-JP" altLang="en-US" sz="1400" dirty="0" smtClean="0">
                <a:solidFill>
                  <a:schemeClr val="bg1"/>
                </a:solidFill>
              </a:rPr>
              <a:t>者</a:t>
            </a:r>
            <a:endParaRPr lang="en-US" altLang="ja-JP" sz="1400" dirty="0" smtClean="0">
              <a:solidFill>
                <a:schemeClr val="bg1"/>
              </a:solidFill>
            </a:endParaRPr>
          </a:p>
          <a:p>
            <a:r>
              <a:rPr lang="ja-JP" altLang="en-US" sz="1400" dirty="0" smtClean="0">
                <a:solidFill>
                  <a:schemeClr val="bg1"/>
                </a:solidFill>
              </a:rPr>
              <a:t>就労定着支援連絡会</a:t>
            </a:r>
            <a:endParaRPr kumimoji="1" lang="ja-JP" altLang="en-US" sz="1400" dirty="0">
              <a:solidFill>
                <a:schemeClr val="bg1"/>
              </a:solidFill>
            </a:endParaRPr>
          </a:p>
        </p:txBody>
      </p:sp>
      <p:sp>
        <p:nvSpPr>
          <p:cNvPr id="51" name="円/楕円 50"/>
          <p:cNvSpPr/>
          <p:nvPr/>
        </p:nvSpPr>
        <p:spPr>
          <a:xfrm>
            <a:off x="1596484" y="221708"/>
            <a:ext cx="5206652" cy="2706068"/>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 name="テキスト ボックス 51"/>
          <p:cNvSpPr txBox="1"/>
          <p:nvPr/>
        </p:nvSpPr>
        <p:spPr>
          <a:xfrm>
            <a:off x="2736166" y="390641"/>
            <a:ext cx="2948359" cy="646331"/>
          </a:xfrm>
          <a:prstGeom prst="rect">
            <a:avLst/>
          </a:prstGeom>
          <a:noFill/>
        </p:spPr>
        <p:txBody>
          <a:bodyPr wrap="square" rtlCol="0">
            <a:spAutoFit/>
          </a:bodyPr>
          <a:lstStyle/>
          <a:p>
            <a:pPr algn="ctr"/>
            <a:r>
              <a:rPr lang="ja-JP" altLang="en-US" dirty="0" smtClean="0">
                <a:solidFill>
                  <a:schemeClr val="bg1"/>
                </a:solidFill>
              </a:rPr>
              <a:t>定着</a:t>
            </a:r>
            <a:r>
              <a:rPr lang="ja-JP" altLang="en-US" dirty="0">
                <a:solidFill>
                  <a:schemeClr val="bg1"/>
                </a:solidFill>
              </a:rPr>
              <a:t>支援</a:t>
            </a:r>
            <a:r>
              <a:rPr lang="ja-JP" altLang="en-US" dirty="0" smtClean="0">
                <a:solidFill>
                  <a:schemeClr val="bg1"/>
                </a:solidFill>
              </a:rPr>
              <a:t>の一つのカタチ「</a:t>
            </a:r>
            <a:r>
              <a:rPr lang="en-US" altLang="ja-JP" dirty="0" smtClean="0">
                <a:solidFill>
                  <a:schemeClr val="bg1"/>
                </a:solidFill>
              </a:rPr>
              <a:t>SPIS</a:t>
            </a:r>
            <a:r>
              <a:rPr lang="en-US" altLang="ja-JP" sz="1200" dirty="0" smtClean="0">
                <a:solidFill>
                  <a:schemeClr val="bg1"/>
                </a:solidFill>
              </a:rPr>
              <a:t>(</a:t>
            </a:r>
            <a:r>
              <a:rPr lang="ja-JP" altLang="en-US" sz="1200" dirty="0" smtClean="0">
                <a:solidFill>
                  <a:schemeClr val="bg1"/>
                </a:solidFill>
              </a:rPr>
              <a:t>エスピス</a:t>
            </a:r>
            <a:r>
              <a:rPr lang="en-US" altLang="ja-JP" sz="1200" dirty="0" smtClean="0">
                <a:solidFill>
                  <a:schemeClr val="bg1"/>
                </a:solidFill>
              </a:rPr>
              <a:t>)</a:t>
            </a:r>
            <a:r>
              <a:rPr lang="ja-JP" altLang="en-US" dirty="0" smtClean="0">
                <a:solidFill>
                  <a:schemeClr val="bg1"/>
                </a:solidFill>
              </a:rPr>
              <a:t>」の活用方法</a:t>
            </a:r>
            <a:endParaRPr kumimoji="1" lang="en-US" altLang="ja-JP" dirty="0" smtClean="0">
              <a:solidFill>
                <a:schemeClr val="bg1"/>
              </a:solidFill>
            </a:endParaRPr>
          </a:p>
        </p:txBody>
      </p:sp>
      <p:sp>
        <p:nvSpPr>
          <p:cNvPr id="53" name="テキスト ボックス 52"/>
          <p:cNvSpPr txBox="1"/>
          <p:nvPr/>
        </p:nvSpPr>
        <p:spPr>
          <a:xfrm>
            <a:off x="256702" y="3902734"/>
            <a:ext cx="6352548" cy="815608"/>
          </a:xfrm>
          <a:prstGeom prst="rect">
            <a:avLst/>
          </a:prstGeom>
          <a:noFill/>
        </p:spPr>
        <p:txBody>
          <a:bodyPr wrap="square" rtlCol="0">
            <a:spAutoFit/>
          </a:bodyPr>
          <a:lstStyle/>
          <a:p>
            <a:r>
              <a:rPr kumimoji="1" lang="en-US" altLang="ja-JP" sz="1400" dirty="0" smtClean="0">
                <a:solidFill>
                  <a:srgbClr val="002060"/>
                </a:solidFill>
              </a:rPr>
              <a:t>SPIS</a:t>
            </a:r>
            <a:r>
              <a:rPr lang="ja-JP" altLang="en-US" sz="900" dirty="0" smtClean="0">
                <a:solidFill>
                  <a:srgbClr val="002060"/>
                </a:solidFill>
              </a:rPr>
              <a:t>（エスピス：</a:t>
            </a:r>
            <a:r>
              <a:rPr kumimoji="1" lang="en-US" altLang="ja-JP" sz="900" dirty="0" smtClean="0">
                <a:solidFill>
                  <a:srgbClr val="002060"/>
                </a:solidFill>
              </a:rPr>
              <a:t>Supporting People to Improve Stability</a:t>
            </a:r>
            <a:r>
              <a:rPr kumimoji="1" lang="ja-JP" altLang="en-US" sz="900" dirty="0" smtClean="0">
                <a:solidFill>
                  <a:srgbClr val="002060"/>
                </a:solidFill>
              </a:rPr>
              <a:t>）</a:t>
            </a:r>
            <a:r>
              <a:rPr lang="ja-JP" altLang="en-US" sz="1000" dirty="0" smtClean="0"/>
              <a:t>～精神・発達障害に効果的な就労定着支援システム～</a:t>
            </a:r>
            <a:endParaRPr lang="en-US" altLang="ja-JP" sz="1000" dirty="0" smtClean="0"/>
          </a:p>
          <a:p>
            <a:r>
              <a:rPr kumimoji="1" lang="en-US" altLang="ja-JP" sz="1100" dirty="0" smtClean="0"/>
              <a:t>SPIS</a:t>
            </a:r>
            <a:r>
              <a:rPr kumimoji="1" lang="ja-JP" altLang="en-US" sz="1100" dirty="0" smtClean="0"/>
              <a:t>は精神・発達障害のある従業員と雇用企業担当者、外部相談員の三者を</a:t>
            </a:r>
            <a:r>
              <a:rPr kumimoji="1" lang="en-US" altLang="ja-JP" sz="1100" dirty="0" smtClean="0"/>
              <a:t>Web</a:t>
            </a:r>
            <a:r>
              <a:rPr kumimoji="1" lang="ja-JP" altLang="en-US" sz="1100" dirty="0" smtClean="0"/>
              <a:t>システムで結びます。当事者従業員は心身の指標を自ら設定し発信。雇用企業担当者と相談員はその情報をリアルタイムで共有し、当事者の自己コントロール力と職場のサポート力向上に働きかけます。</a:t>
            </a:r>
            <a:endParaRPr kumimoji="1" lang="ja-JP" altLang="en-US" sz="1100" dirty="0"/>
          </a:p>
        </p:txBody>
      </p:sp>
      <p:pic>
        <p:nvPicPr>
          <p:cNvPr id="45" name="図 44"/>
          <p:cNvPicPr/>
          <p:nvPr/>
        </p:nvPicPr>
        <p:blipFill>
          <a:blip r:embed="rId2"/>
          <a:stretch>
            <a:fillRect/>
          </a:stretch>
        </p:blipFill>
        <p:spPr>
          <a:xfrm>
            <a:off x="1052665" y="6099241"/>
            <a:ext cx="1087638" cy="1167191"/>
          </a:xfrm>
          <a:prstGeom prst="rect">
            <a:avLst/>
          </a:prstGeom>
        </p:spPr>
      </p:pic>
      <p:pic>
        <p:nvPicPr>
          <p:cNvPr id="2" name="図 1"/>
          <p:cNvPicPr>
            <a:picLocks noChangeAspect="1"/>
          </p:cNvPicPr>
          <p:nvPr/>
        </p:nvPicPr>
        <p:blipFill rotWithShape="1">
          <a:blip r:embed="rId3" cstate="print">
            <a:extLst>
              <a:ext uri="{28A0092B-C50C-407E-A947-70E740481C1C}">
                <a14:useLocalDpi xmlns:a14="http://schemas.microsoft.com/office/drawing/2010/main" val="0"/>
              </a:ext>
            </a:extLst>
          </a:blip>
          <a:srcRect l="33291" t="19643" r="19376" b="20450"/>
          <a:stretch/>
        </p:blipFill>
        <p:spPr>
          <a:xfrm rot="16200000">
            <a:off x="5654855" y="6127290"/>
            <a:ext cx="1168812" cy="1109472"/>
          </a:xfrm>
          <a:prstGeom prst="rect">
            <a:avLst/>
          </a:prstGeom>
        </p:spPr>
      </p:pic>
      <p:sp>
        <p:nvSpPr>
          <p:cNvPr id="3" name="正方形/長方形 2"/>
          <p:cNvSpPr/>
          <p:nvPr/>
        </p:nvSpPr>
        <p:spPr>
          <a:xfrm>
            <a:off x="4642943" y="5435339"/>
            <a:ext cx="2125922" cy="1938992"/>
          </a:xfrm>
          <a:prstGeom prst="rect">
            <a:avLst/>
          </a:prstGeom>
        </p:spPr>
        <p:txBody>
          <a:bodyPr wrap="square">
            <a:spAutoFit/>
          </a:bodyPr>
          <a:lstStyle/>
          <a:p>
            <a:pPr algn="just">
              <a:spcAft>
                <a:spcPts val="0"/>
              </a:spcAft>
            </a:pPr>
            <a:r>
              <a:rPr lang="ja-JP" altLang="ja-JP" sz="1000" dirty="0">
                <a:solidFill>
                  <a:schemeClr val="bg1"/>
                </a:solidFill>
                <a:latin typeface="+mn-ea"/>
              </a:rPr>
              <a:t>大阪体育大学体育学部卒業後</a:t>
            </a:r>
            <a:r>
              <a:rPr lang="ja-JP" altLang="ja-JP" sz="1000" dirty="0" smtClean="0">
                <a:solidFill>
                  <a:schemeClr val="bg1"/>
                </a:solidFill>
                <a:latin typeface="+mn-ea"/>
              </a:rPr>
              <a:t>、</a:t>
            </a:r>
            <a:r>
              <a:rPr lang="ja-JP" altLang="en-US" sz="1000" dirty="0" smtClean="0">
                <a:solidFill>
                  <a:schemeClr val="bg1"/>
                </a:solidFill>
                <a:latin typeface="+mn-ea"/>
              </a:rPr>
              <a:t>スポーツ</a:t>
            </a:r>
            <a:r>
              <a:rPr lang="ja-JP" altLang="ja-JP" sz="1000" dirty="0" smtClean="0">
                <a:solidFill>
                  <a:schemeClr val="bg1"/>
                </a:solidFill>
                <a:latin typeface="+mn-ea"/>
              </a:rPr>
              <a:t>メーカー</a:t>
            </a:r>
            <a:r>
              <a:rPr lang="ja-JP" altLang="ja-JP" sz="1000" dirty="0">
                <a:solidFill>
                  <a:schemeClr val="bg1"/>
                </a:solidFill>
                <a:latin typeface="+mn-ea"/>
              </a:rPr>
              <a:t>勤務を経て島津</a:t>
            </a:r>
            <a:r>
              <a:rPr lang="ja-JP" altLang="ja-JP" sz="1000" dirty="0" smtClean="0">
                <a:solidFill>
                  <a:schemeClr val="bg1"/>
                </a:solidFill>
                <a:latin typeface="+mn-ea"/>
              </a:rPr>
              <a:t>製作所入社</a:t>
            </a:r>
            <a:r>
              <a:rPr lang="ja-JP" altLang="en-US" sz="1000" dirty="0" smtClean="0">
                <a:solidFill>
                  <a:schemeClr val="bg1"/>
                </a:solidFill>
                <a:latin typeface="+mn-ea"/>
              </a:rPr>
              <a:t>。</a:t>
            </a:r>
            <a:r>
              <a:rPr lang="ja-JP" altLang="ja-JP" sz="1000" dirty="0" err="1" smtClean="0">
                <a:solidFill>
                  <a:schemeClr val="bg1"/>
                </a:solidFill>
                <a:latin typeface="+mn-ea"/>
              </a:rPr>
              <a:t>障がい</a:t>
            </a:r>
            <a:r>
              <a:rPr lang="ja-JP" altLang="ja-JP" sz="1000" dirty="0" smtClean="0">
                <a:solidFill>
                  <a:schemeClr val="bg1"/>
                </a:solidFill>
                <a:latin typeface="+mn-ea"/>
              </a:rPr>
              <a:t>者雇用</a:t>
            </a:r>
            <a:r>
              <a:rPr lang="ja-JP" altLang="ja-JP" sz="1000" dirty="0">
                <a:solidFill>
                  <a:schemeClr val="bg1"/>
                </a:solidFill>
                <a:latin typeface="+mn-ea"/>
              </a:rPr>
              <a:t>・管理</a:t>
            </a:r>
            <a:r>
              <a:rPr lang="ja-JP" altLang="ja-JP" sz="1000" dirty="0" smtClean="0">
                <a:solidFill>
                  <a:schemeClr val="bg1"/>
                </a:solidFill>
                <a:latin typeface="+mn-ea"/>
              </a:rPr>
              <a:t>、メンタル不調者の復職支援・復職後のフォロー</a:t>
            </a:r>
            <a:endParaRPr lang="en-US" altLang="ja-JP" sz="1000" dirty="0" smtClean="0">
              <a:solidFill>
                <a:schemeClr val="bg1"/>
              </a:solidFill>
              <a:latin typeface="+mn-ea"/>
            </a:endParaRPr>
          </a:p>
          <a:p>
            <a:pPr algn="just">
              <a:spcAft>
                <a:spcPts val="0"/>
              </a:spcAft>
            </a:pPr>
            <a:r>
              <a:rPr lang="ja-JP" altLang="ja-JP" sz="1000" dirty="0" smtClean="0">
                <a:solidFill>
                  <a:schemeClr val="bg1"/>
                </a:solidFill>
                <a:latin typeface="+mn-ea"/>
              </a:rPr>
              <a:t>アップを担当</a:t>
            </a:r>
            <a:r>
              <a:rPr lang="ja-JP" altLang="en-US" sz="1000" dirty="0" smtClean="0">
                <a:solidFill>
                  <a:schemeClr val="bg1"/>
                </a:solidFill>
                <a:latin typeface="+mn-ea"/>
              </a:rPr>
              <a:t>。</a:t>
            </a:r>
            <a:endParaRPr lang="ja-JP" altLang="ja-JP" sz="1000" dirty="0">
              <a:solidFill>
                <a:schemeClr val="bg1"/>
              </a:solidFill>
              <a:latin typeface="+mn-ea"/>
            </a:endParaRPr>
          </a:p>
          <a:p>
            <a:pPr algn="just">
              <a:spcAft>
                <a:spcPts val="0"/>
              </a:spcAft>
            </a:pPr>
            <a:r>
              <a:rPr lang="ja-JP" altLang="ja-JP" sz="1000" dirty="0" smtClean="0">
                <a:solidFill>
                  <a:schemeClr val="bg1"/>
                </a:solidFill>
                <a:latin typeface="+mn-ea"/>
              </a:rPr>
              <a:t>産業カウンセラ</a:t>
            </a:r>
            <a:endParaRPr lang="en-US" altLang="ja-JP" sz="1000" dirty="0" smtClean="0">
              <a:solidFill>
                <a:schemeClr val="bg1"/>
              </a:solidFill>
              <a:latin typeface="+mn-ea"/>
            </a:endParaRPr>
          </a:p>
          <a:p>
            <a:pPr algn="just">
              <a:spcAft>
                <a:spcPts val="0"/>
              </a:spcAft>
            </a:pPr>
            <a:r>
              <a:rPr lang="ja-JP" altLang="ja-JP" sz="1000" dirty="0" err="1" smtClean="0">
                <a:solidFill>
                  <a:schemeClr val="bg1"/>
                </a:solidFill>
                <a:latin typeface="+mn-ea"/>
              </a:rPr>
              <a:t>ー</a:t>
            </a:r>
            <a:r>
              <a:rPr lang="ja-JP" altLang="ja-JP" sz="1000" dirty="0">
                <a:solidFill>
                  <a:schemeClr val="bg1"/>
                </a:solidFill>
                <a:latin typeface="+mn-ea"/>
              </a:rPr>
              <a:t>、</a:t>
            </a:r>
            <a:r>
              <a:rPr lang="en-US" altLang="ja-JP" sz="1000" dirty="0">
                <a:solidFill>
                  <a:schemeClr val="bg1"/>
                </a:solidFill>
                <a:latin typeface="+mn-ea"/>
              </a:rPr>
              <a:t>2</a:t>
            </a:r>
            <a:r>
              <a:rPr lang="ja-JP" altLang="ja-JP" sz="1000" dirty="0">
                <a:solidFill>
                  <a:schemeClr val="bg1"/>
                </a:solidFill>
                <a:latin typeface="+mn-ea"/>
              </a:rPr>
              <a:t>級</a:t>
            </a:r>
            <a:r>
              <a:rPr lang="ja-JP" altLang="ja-JP" sz="1000" dirty="0" smtClean="0">
                <a:solidFill>
                  <a:schemeClr val="bg1"/>
                </a:solidFill>
                <a:latin typeface="+mn-ea"/>
              </a:rPr>
              <a:t>キャリ</a:t>
            </a:r>
            <a:endParaRPr lang="en-US" altLang="ja-JP" sz="1000" dirty="0" smtClean="0">
              <a:solidFill>
                <a:schemeClr val="bg1"/>
              </a:solidFill>
              <a:latin typeface="+mn-ea"/>
            </a:endParaRPr>
          </a:p>
          <a:p>
            <a:pPr algn="just">
              <a:spcAft>
                <a:spcPts val="0"/>
              </a:spcAft>
            </a:pPr>
            <a:r>
              <a:rPr lang="ja-JP" altLang="ja-JP" sz="1000" dirty="0" smtClean="0">
                <a:solidFill>
                  <a:schemeClr val="bg1"/>
                </a:solidFill>
                <a:latin typeface="+mn-ea"/>
              </a:rPr>
              <a:t>アコンサルティ</a:t>
            </a:r>
            <a:endParaRPr lang="en-US" altLang="ja-JP" sz="1000" dirty="0" smtClean="0">
              <a:solidFill>
                <a:schemeClr val="bg1"/>
              </a:solidFill>
              <a:latin typeface="+mn-ea"/>
            </a:endParaRPr>
          </a:p>
          <a:p>
            <a:pPr algn="just">
              <a:spcAft>
                <a:spcPts val="0"/>
              </a:spcAft>
            </a:pPr>
            <a:r>
              <a:rPr lang="ja-JP" altLang="ja-JP" sz="1000" dirty="0" smtClean="0">
                <a:solidFill>
                  <a:schemeClr val="bg1"/>
                </a:solidFill>
                <a:latin typeface="+mn-ea"/>
              </a:rPr>
              <a:t>ング</a:t>
            </a:r>
            <a:r>
              <a:rPr lang="ja-JP" altLang="ja-JP" sz="1000" dirty="0">
                <a:solidFill>
                  <a:schemeClr val="bg1"/>
                </a:solidFill>
                <a:latin typeface="+mn-ea"/>
              </a:rPr>
              <a:t>技能士、</a:t>
            </a:r>
          </a:p>
          <a:p>
            <a:pPr algn="just">
              <a:spcAft>
                <a:spcPts val="0"/>
              </a:spcAft>
            </a:pPr>
            <a:r>
              <a:rPr lang="ja-JP" altLang="ja-JP" sz="1000" dirty="0">
                <a:solidFill>
                  <a:schemeClr val="bg1"/>
                </a:solidFill>
                <a:latin typeface="+mn-ea"/>
              </a:rPr>
              <a:t>企業</a:t>
            </a:r>
            <a:r>
              <a:rPr lang="ja-JP" altLang="ja-JP" sz="1000" dirty="0" smtClean="0">
                <a:solidFill>
                  <a:schemeClr val="bg1"/>
                </a:solidFill>
                <a:latin typeface="+mn-ea"/>
              </a:rPr>
              <a:t>在籍型</a:t>
            </a:r>
            <a:r>
              <a:rPr lang="en-US" altLang="ja-JP" sz="1000" dirty="0" smtClean="0">
                <a:solidFill>
                  <a:schemeClr val="bg1"/>
                </a:solidFill>
                <a:latin typeface="+mn-ea"/>
              </a:rPr>
              <a:t>JC</a:t>
            </a:r>
            <a:r>
              <a:rPr lang="ja-JP" altLang="en-US" sz="1000" dirty="0" err="1" smtClean="0">
                <a:solidFill>
                  <a:schemeClr val="bg1"/>
                </a:solidFill>
                <a:latin typeface="+mn-ea"/>
              </a:rPr>
              <a:t>。</a:t>
            </a:r>
            <a:endParaRPr lang="ja-JP" altLang="ja-JP" sz="1000" dirty="0">
              <a:solidFill>
                <a:schemeClr val="bg1"/>
              </a:solidFill>
              <a:latin typeface="+mn-ea"/>
            </a:endParaRPr>
          </a:p>
          <a:p>
            <a:pPr algn="just">
              <a:spcAft>
                <a:spcPts val="0"/>
              </a:spcAft>
            </a:pPr>
            <a:r>
              <a:rPr lang="en-US" altLang="ja-JP" sz="1000" dirty="0">
                <a:solidFill>
                  <a:srgbClr val="1F497D"/>
                </a:solidFill>
                <a:latin typeface="+mn-ea"/>
              </a:rPr>
              <a:t> </a:t>
            </a:r>
            <a:endParaRPr lang="ja-JP" altLang="ja-JP" sz="1000" dirty="0">
              <a:effectLst/>
              <a:latin typeface="+mn-ea"/>
            </a:endParaRPr>
          </a:p>
        </p:txBody>
      </p:sp>
      <p:sp>
        <p:nvSpPr>
          <p:cNvPr id="54" name="テキスト ボックス 53"/>
          <p:cNvSpPr txBox="1"/>
          <p:nvPr/>
        </p:nvSpPr>
        <p:spPr>
          <a:xfrm>
            <a:off x="1997330" y="993635"/>
            <a:ext cx="4462924" cy="1692771"/>
          </a:xfrm>
          <a:prstGeom prst="rect">
            <a:avLst/>
          </a:prstGeom>
          <a:noFill/>
        </p:spPr>
        <p:txBody>
          <a:bodyPr wrap="square" rtlCol="0">
            <a:spAutoFit/>
          </a:bodyPr>
          <a:lstStyle/>
          <a:p>
            <a:r>
              <a:rPr lang="ja-JP" altLang="en-US" sz="1050" dirty="0" smtClean="0">
                <a:solidFill>
                  <a:schemeClr val="bg1"/>
                </a:solidFill>
              </a:rPr>
              <a:t>見えない障害を見える化し、当事者、職場、支援者で日々の状況を</a:t>
            </a:r>
            <a:r>
              <a:rPr lang="en-US" altLang="ja-JP" sz="1050" dirty="0" smtClean="0">
                <a:solidFill>
                  <a:schemeClr val="bg1"/>
                </a:solidFill>
              </a:rPr>
              <a:t>Web</a:t>
            </a:r>
            <a:r>
              <a:rPr lang="ja-JP" altLang="en-US" sz="1050" dirty="0" smtClean="0">
                <a:solidFill>
                  <a:schemeClr val="bg1"/>
                </a:solidFill>
              </a:rPr>
              <a:t>上で共有する日報システム「</a:t>
            </a:r>
            <a:r>
              <a:rPr lang="en-US" altLang="ja-JP" sz="1050" dirty="0" smtClean="0">
                <a:solidFill>
                  <a:schemeClr val="bg1"/>
                </a:solidFill>
              </a:rPr>
              <a:t>SPIS</a:t>
            </a:r>
            <a:r>
              <a:rPr lang="ja-JP" altLang="en-US" sz="1050" dirty="0" smtClean="0">
                <a:solidFill>
                  <a:schemeClr val="bg1"/>
                </a:solidFill>
              </a:rPr>
              <a:t>」。このシステムを活用することで、精神・発達障害者の就労定着に多くの効果が期待できます。今回は、就労前に</a:t>
            </a:r>
            <a:r>
              <a:rPr lang="en-US" altLang="ja-JP" sz="1050" dirty="0" smtClean="0">
                <a:solidFill>
                  <a:schemeClr val="bg1"/>
                </a:solidFill>
              </a:rPr>
              <a:t>SPIS</a:t>
            </a:r>
            <a:r>
              <a:rPr lang="ja-JP" altLang="en-US" sz="1050" dirty="0" smtClean="0">
                <a:solidFill>
                  <a:schemeClr val="bg1"/>
                </a:solidFill>
              </a:rPr>
              <a:t>を利用して自己理解を深め、通所時のサポートを就労先企業へつなげていった事例と社内メンタル不調者のリワーク支援からスタートし、産業医・医療機関との情報共有や遠隔地にある事業所で働く社員へのフォロー等活用の幅を広げてい</a:t>
            </a:r>
            <a:r>
              <a:rPr lang="ja-JP" altLang="en-US" sz="1050" dirty="0">
                <a:solidFill>
                  <a:schemeClr val="bg1"/>
                </a:solidFill>
              </a:rPr>
              <a:t>った</a:t>
            </a:r>
            <a:r>
              <a:rPr lang="ja-JP" altLang="en-US" sz="1050" dirty="0" smtClean="0">
                <a:solidFill>
                  <a:schemeClr val="bg1"/>
                </a:solidFill>
              </a:rPr>
              <a:t>事例を中心に、</a:t>
            </a:r>
            <a:r>
              <a:rPr lang="en-US" altLang="ja-JP" sz="1050" dirty="0" smtClean="0">
                <a:solidFill>
                  <a:schemeClr val="bg1"/>
                </a:solidFill>
              </a:rPr>
              <a:t>SPIS</a:t>
            </a:r>
            <a:r>
              <a:rPr lang="ja-JP" altLang="en-US" sz="1050" dirty="0" smtClean="0">
                <a:solidFill>
                  <a:schemeClr val="bg1"/>
                </a:solidFill>
              </a:rPr>
              <a:t>の活用方法について様々な視点でお話頂きます。</a:t>
            </a:r>
            <a:endParaRPr lang="en-US" altLang="ja-JP" sz="1050" dirty="0" smtClean="0">
              <a:solidFill>
                <a:schemeClr val="bg1"/>
              </a:solidFill>
            </a:endParaRPr>
          </a:p>
          <a:p>
            <a:pPr algn="ctr"/>
            <a:r>
              <a:rPr kumimoji="1" lang="ja-JP" altLang="en-US" sz="800" dirty="0" smtClean="0">
                <a:solidFill>
                  <a:schemeClr val="bg1"/>
                </a:solidFill>
              </a:rPr>
              <a:t>　　</a:t>
            </a:r>
            <a:endParaRPr kumimoji="1" lang="en-US" altLang="ja-JP" sz="800" dirty="0">
              <a:solidFill>
                <a:schemeClr val="bg1"/>
              </a:solidFill>
            </a:endParaRPr>
          </a:p>
          <a:p>
            <a:pPr algn="ctr"/>
            <a:r>
              <a:rPr kumimoji="1" lang="ja-JP" altLang="en-US" sz="1200" dirty="0" smtClean="0">
                <a:solidFill>
                  <a:schemeClr val="bg1"/>
                </a:solidFill>
              </a:rPr>
              <a:t>是非、多くの皆様のご参加をお待ちしております。</a:t>
            </a:r>
            <a:endParaRPr kumimoji="1" lang="en-US" altLang="ja-JP" sz="1200" dirty="0" smtClean="0">
              <a:solidFill>
                <a:schemeClr val="bg1"/>
              </a:solidFill>
            </a:endParaRPr>
          </a:p>
        </p:txBody>
      </p:sp>
      <p:pic>
        <p:nvPicPr>
          <p:cNvPr id="5" name="図 4"/>
          <p:cNvPicPr>
            <a:picLocks noChangeAspect="1"/>
          </p:cNvPicPr>
          <p:nvPr/>
        </p:nvPicPr>
        <p:blipFill rotWithShape="1">
          <a:blip r:embed="rId4" cstate="print">
            <a:extLst>
              <a:ext uri="{28A0092B-C50C-407E-A947-70E740481C1C}">
                <a14:useLocalDpi xmlns:a14="http://schemas.microsoft.com/office/drawing/2010/main" val="0"/>
              </a:ext>
            </a:extLst>
          </a:blip>
          <a:srcRect l="25171" t="18897" r="19374" b="36854"/>
          <a:stretch/>
        </p:blipFill>
        <p:spPr>
          <a:xfrm>
            <a:off x="3401568" y="6097620"/>
            <a:ext cx="1046863" cy="1170432"/>
          </a:xfrm>
          <a:prstGeom prst="rect">
            <a:avLst/>
          </a:prstGeom>
        </p:spPr>
      </p:pic>
      <p:sp>
        <p:nvSpPr>
          <p:cNvPr id="55" name="正方形/長方形 54"/>
          <p:cNvSpPr/>
          <p:nvPr/>
        </p:nvSpPr>
        <p:spPr>
          <a:xfrm>
            <a:off x="2336960" y="5579931"/>
            <a:ext cx="2125922" cy="1938992"/>
          </a:xfrm>
          <a:prstGeom prst="rect">
            <a:avLst/>
          </a:prstGeom>
        </p:spPr>
        <p:txBody>
          <a:bodyPr wrap="square">
            <a:spAutoFit/>
          </a:bodyPr>
          <a:lstStyle/>
          <a:p>
            <a:pPr algn="just">
              <a:spcAft>
                <a:spcPts val="0"/>
              </a:spcAft>
            </a:pPr>
            <a:r>
              <a:rPr lang="ja-JP" altLang="en-US" sz="1000" dirty="0" smtClean="0">
                <a:solidFill>
                  <a:schemeClr val="bg1"/>
                </a:solidFill>
                <a:latin typeface="+mn-ea"/>
              </a:rPr>
              <a:t>日本社会事業大学社会福祉学部卒。知的障害者の</a:t>
            </a:r>
            <a:r>
              <a:rPr lang="en-US" altLang="ja-JP" sz="1000" dirty="0" smtClean="0">
                <a:solidFill>
                  <a:schemeClr val="bg1"/>
                </a:solidFill>
                <a:latin typeface="+mn-ea"/>
              </a:rPr>
              <a:t>B</a:t>
            </a:r>
            <a:r>
              <a:rPr lang="ja-JP" altLang="en-US" sz="1000" dirty="0" smtClean="0">
                <a:solidFill>
                  <a:schemeClr val="bg1"/>
                </a:solidFill>
                <a:latin typeface="+mn-ea"/>
              </a:rPr>
              <a:t>型事業所を経て、</a:t>
            </a:r>
            <a:r>
              <a:rPr lang="en-US" altLang="ja-JP" sz="1000" dirty="0" smtClean="0">
                <a:solidFill>
                  <a:schemeClr val="bg1"/>
                </a:solidFill>
                <a:latin typeface="+mn-ea"/>
              </a:rPr>
              <a:t>JSN</a:t>
            </a:r>
            <a:r>
              <a:rPr lang="ja-JP" altLang="en-US" sz="1000" dirty="0" smtClean="0">
                <a:solidFill>
                  <a:schemeClr val="bg1"/>
                </a:solidFill>
                <a:latin typeface="+mn-ea"/>
              </a:rPr>
              <a:t>東京設立時より現職。</a:t>
            </a:r>
            <a:endParaRPr lang="en-US" altLang="ja-JP" sz="1000" dirty="0" smtClean="0">
              <a:solidFill>
                <a:schemeClr val="bg1"/>
              </a:solidFill>
              <a:latin typeface="+mn-ea"/>
            </a:endParaRPr>
          </a:p>
          <a:p>
            <a:pPr algn="just">
              <a:spcAft>
                <a:spcPts val="0"/>
              </a:spcAft>
            </a:pPr>
            <a:r>
              <a:rPr lang="ja-JP" altLang="en-US" sz="1000" dirty="0" smtClean="0">
                <a:solidFill>
                  <a:schemeClr val="bg1"/>
                </a:solidFill>
                <a:latin typeface="+mn-ea"/>
              </a:rPr>
              <a:t>カウンセリング</a:t>
            </a:r>
            <a:endParaRPr lang="en-US" altLang="ja-JP" sz="1000" dirty="0" smtClean="0">
              <a:solidFill>
                <a:schemeClr val="bg1"/>
              </a:solidFill>
              <a:latin typeface="+mn-ea"/>
            </a:endParaRPr>
          </a:p>
          <a:p>
            <a:pPr algn="just">
              <a:spcAft>
                <a:spcPts val="0"/>
              </a:spcAft>
            </a:pPr>
            <a:r>
              <a:rPr lang="ja-JP" altLang="en-US" sz="1000" dirty="0">
                <a:solidFill>
                  <a:schemeClr val="bg1"/>
                </a:solidFill>
                <a:latin typeface="+mn-ea"/>
              </a:rPr>
              <a:t>マインド</a:t>
            </a:r>
            <a:r>
              <a:rPr lang="ja-JP" altLang="en-US" sz="1000" dirty="0" smtClean="0">
                <a:solidFill>
                  <a:schemeClr val="bg1"/>
                </a:solidFill>
                <a:latin typeface="+mn-ea"/>
              </a:rPr>
              <a:t>とコー</a:t>
            </a:r>
            <a:endParaRPr lang="en-US" altLang="ja-JP" sz="1000" dirty="0" smtClean="0">
              <a:solidFill>
                <a:schemeClr val="bg1"/>
              </a:solidFill>
              <a:latin typeface="+mn-ea"/>
            </a:endParaRPr>
          </a:p>
          <a:p>
            <a:pPr algn="just">
              <a:spcAft>
                <a:spcPts val="0"/>
              </a:spcAft>
            </a:pPr>
            <a:r>
              <a:rPr lang="ja-JP" altLang="en-US" sz="1000" dirty="0" smtClean="0">
                <a:solidFill>
                  <a:schemeClr val="bg1"/>
                </a:solidFill>
                <a:latin typeface="+mn-ea"/>
              </a:rPr>
              <a:t>チングスキルを</a:t>
            </a:r>
            <a:endParaRPr lang="en-US" altLang="ja-JP" sz="1000" dirty="0" smtClean="0">
              <a:solidFill>
                <a:schemeClr val="bg1"/>
              </a:solidFill>
              <a:latin typeface="+mn-ea"/>
            </a:endParaRPr>
          </a:p>
          <a:p>
            <a:pPr algn="just">
              <a:spcAft>
                <a:spcPts val="0"/>
              </a:spcAft>
            </a:pPr>
            <a:r>
              <a:rPr lang="ja-JP" altLang="en-US" sz="1000" dirty="0" smtClean="0">
                <a:solidFill>
                  <a:schemeClr val="bg1"/>
                </a:solidFill>
                <a:latin typeface="+mn-ea"/>
              </a:rPr>
              <a:t>使って</a:t>
            </a:r>
            <a:r>
              <a:rPr lang="en-US" altLang="ja-JP" sz="1000" dirty="0" smtClean="0">
                <a:solidFill>
                  <a:schemeClr val="bg1"/>
                </a:solidFill>
                <a:latin typeface="+mn-ea"/>
              </a:rPr>
              <a:t>SPIS</a:t>
            </a:r>
            <a:r>
              <a:rPr lang="ja-JP" altLang="en-US" sz="1000" dirty="0" smtClean="0">
                <a:solidFill>
                  <a:schemeClr val="bg1"/>
                </a:solidFill>
                <a:latin typeface="+mn-ea"/>
              </a:rPr>
              <a:t>相談</a:t>
            </a:r>
            <a:endParaRPr lang="en-US" altLang="ja-JP" sz="1000" dirty="0" smtClean="0">
              <a:solidFill>
                <a:schemeClr val="bg1"/>
              </a:solidFill>
              <a:latin typeface="+mn-ea"/>
            </a:endParaRPr>
          </a:p>
          <a:p>
            <a:pPr algn="just">
              <a:spcAft>
                <a:spcPts val="0"/>
              </a:spcAft>
            </a:pPr>
            <a:r>
              <a:rPr lang="ja-JP" altLang="en-US" sz="1000" dirty="0" smtClean="0">
                <a:solidFill>
                  <a:schemeClr val="bg1"/>
                </a:solidFill>
                <a:latin typeface="+mn-ea"/>
              </a:rPr>
              <a:t>員として当事者</a:t>
            </a:r>
            <a:endParaRPr lang="en-US" altLang="ja-JP" sz="1000" dirty="0" smtClean="0">
              <a:solidFill>
                <a:schemeClr val="bg1"/>
              </a:solidFill>
              <a:latin typeface="+mn-ea"/>
            </a:endParaRPr>
          </a:p>
          <a:p>
            <a:pPr algn="just">
              <a:spcAft>
                <a:spcPts val="0"/>
              </a:spcAft>
            </a:pPr>
            <a:r>
              <a:rPr lang="ja-JP" altLang="en-US" sz="1000" dirty="0" smtClean="0">
                <a:solidFill>
                  <a:schemeClr val="bg1"/>
                </a:solidFill>
                <a:latin typeface="+mn-ea"/>
              </a:rPr>
              <a:t>企業</a:t>
            </a:r>
            <a:r>
              <a:rPr lang="ja-JP" altLang="en-US" sz="1000" dirty="0">
                <a:solidFill>
                  <a:schemeClr val="bg1"/>
                </a:solidFill>
                <a:latin typeface="+mn-ea"/>
              </a:rPr>
              <a:t>を</a:t>
            </a:r>
            <a:r>
              <a:rPr lang="ja-JP" altLang="en-US" sz="1000" dirty="0" smtClean="0">
                <a:solidFill>
                  <a:schemeClr val="bg1"/>
                </a:solidFill>
                <a:latin typeface="+mn-ea"/>
              </a:rPr>
              <a:t>サポート。</a:t>
            </a:r>
            <a:endParaRPr lang="en-US" altLang="ja-JP" sz="1000" dirty="0" smtClean="0">
              <a:solidFill>
                <a:schemeClr val="bg1"/>
              </a:solidFill>
              <a:latin typeface="+mn-ea"/>
            </a:endParaRPr>
          </a:p>
          <a:p>
            <a:pPr algn="just">
              <a:spcAft>
                <a:spcPts val="0"/>
              </a:spcAft>
            </a:pPr>
            <a:r>
              <a:rPr lang="ja-JP" altLang="en-US" sz="1000" dirty="0" smtClean="0">
                <a:solidFill>
                  <a:schemeClr val="bg1"/>
                </a:solidFill>
                <a:latin typeface="+mn-ea"/>
              </a:rPr>
              <a:t>精神保健福祉士</a:t>
            </a:r>
            <a:endParaRPr lang="en-US" altLang="ja-JP" sz="1000" dirty="0" smtClean="0">
              <a:solidFill>
                <a:schemeClr val="bg1"/>
              </a:solidFill>
              <a:latin typeface="+mn-ea"/>
            </a:endParaRPr>
          </a:p>
          <a:p>
            <a:pPr algn="just">
              <a:spcAft>
                <a:spcPts val="0"/>
              </a:spcAft>
            </a:pPr>
            <a:r>
              <a:rPr lang="ja-JP" altLang="en-US" sz="1000" dirty="0" smtClean="0">
                <a:solidFill>
                  <a:schemeClr val="bg1"/>
                </a:solidFill>
                <a:latin typeface="+mn-ea"/>
              </a:rPr>
              <a:t>社会福祉士。</a:t>
            </a:r>
            <a:endParaRPr lang="ja-JP" altLang="ja-JP" sz="1000" dirty="0">
              <a:solidFill>
                <a:schemeClr val="bg1"/>
              </a:solidFill>
              <a:latin typeface="+mn-ea"/>
            </a:endParaRPr>
          </a:p>
          <a:p>
            <a:pPr algn="just">
              <a:spcAft>
                <a:spcPts val="0"/>
              </a:spcAft>
            </a:pPr>
            <a:r>
              <a:rPr lang="en-US" altLang="ja-JP" sz="1000" dirty="0">
                <a:solidFill>
                  <a:srgbClr val="1F497D"/>
                </a:solidFill>
                <a:latin typeface="+mn-ea"/>
              </a:rPr>
              <a:t> </a:t>
            </a:r>
            <a:endParaRPr lang="ja-JP" altLang="ja-JP" sz="1000" dirty="0">
              <a:effectLst/>
              <a:latin typeface="+mn-ea"/>
            </a:endParaRPr>
          </a:p>
        </p:txBody>
      </p:sp>
    </p:spTree>
    <p:extLst>
      <p:ext uri="{BB962C8B-B14F-4D97-AF65-F5344CB8AC3E}">
        <p14:creationId xmlns:p14="http://schemas.microsoft.com/office/powerpoint/2010/main" val="37342206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 1"/>
          <p:cNvGraphicFramePr>
            <a:graphicFrameLocks noGrp="1"/>
          </p:cNvGraphicFramePr>
          <p:nvPr>
            <p:extLst>
              <p:ext uri="{D42A27DB-BD31-4B8C-83A1-F6EECF244321}">
                <p14:modId xmlns:p14="http://schemas.microsoft.com/office/powerpoint/2010/main" val="3610401929"/>
              </p:ext>
            </p:extLst>
          </p:nvPr>
        </p:nvGraphicFramePr>
        <p:xfrm>
          <a:off x="551473" y="419724"/>
          <a:ext cx="5828699" cy="6335959"/>
        </p:xfrm>
        <a:graphic>
          <a:graphicData uri="http://schemas.openxmlformats.org/drawingml/2006/table">
            <a:tbl>
              <a:tblPr firstRow="1" bandRow="1">
                <a:tableStyleId>{5940675A-B579-460E-94D1-54222C63F5DA}</a:tableStyleId>
              </a:tblPr>
              <a:tblGrid>
                <a:gridCol w="1384583"/>
                <a:gridCol w="1867254"/>
                <a:gridCol w="2576862"/>
              </a:tblGrid>
              <a:tr h="323868">
                <a:tc rowSpan="2">
                  <a:txBody>
                    <a:bodyPr/>
                    <a:lstStyle/>
                    <a:p>
                      <a:r>
                        <a:rPr kumimoji="1" lang="ja-JP" altLang="en-US" sz="1200" dirty="0" smtClean="0">
                          <a:latin typeface="メイリオ" panose="020B0604030504040204" pitchFamily="50" charset="-128"/>
                          <a:ea typeface="メイリオ" panose="020B0604030504040204" pitchFamily="50" charset="-128"/>
                        </a:rPr>
                        <a:t>ご所属</a:t>
                      </a:r>
                      <a:endParaRPr kumimoji="1" lang="ja-JP" altLang="en-US" sz="1200" dirty="0">
                        <a:latin typeface="メイリオ" panose="020B0604030504040204" pitchFamily="50" charset="-128"/>
                        <a:ea typeface="メイリオ" panose="020B0604030504040204" pitchFamily="50" charset="-128"/>
                      </a:endParaRPr>
                    </a:p>
                  </a:txBody>
                  <a:tcPr marL="84406" marR="84406" marT="42203" marB="42203" anchor="ctr" anchorCtr="1"/>
                </a:tc>
                <a:tc gridSpan="2">
                  <a:txBody>
                    <a:bodyPr/>
                    <a:lstStyle/>
                    <a:p>
                      <a:endParaRPr kumimoji="1" lang="ja-JP" altLang="en-US" sz="1200" dirty="0">
                        <a:latin typeface="メイリオ" panose="020B0604030504040204" pitchFamily="50" charset="-128"/>
                        <a:ea typeface="メイリオ" panose="020B0604030504040204" pitchFamily="50" charset="-128"/>
                      </a:endParaRPr>
                    </a:p>
                  </a:txBody>
                  <a:tcPr marL="84406" marR="84406" marT="42203" marB="42203" anchor="ctr"/>
                </a:tc>
                <a:tc hMerge="1">
                  <a:txBody>
                    <a:bodyPr/>
                    <a:lstStyle/>
                    <a:p>
                      <a:endParaRPr kumimoji="1" lang="ja-JP" altLang="en-US" dirty="0"/>
                    </a:p>
                  </a:txBody>
                  <a:tcPr/>
                </a:tc>
              </a:tr>
              <a:tr h="406105">
                <a:tc vMerge="1">
                  <a:txBody>
                    <a:bodyPr/>
                    <a:lstStyle/>
                    <a:p>
                      <a:endParaRPr kumimoji="1" lang="ja-JP" altLang="en-US" dirty="0">
                        <a:latin typeface="メイリオ" panose="020B0604030504040204" pitchFamily="50" charset="-128"/>
                        <a:ea typeface="メイリオ" panose="020B0604030504040204" pitchFamily="50" charset="-128"/>
                      </a:endParaRPr>
                    </a:p>
                  </a:txBody>
                  <a:tcPr anchor="ctr" anchorCtr="1"/>
                </a:tc>
                <a:tc gridSpan="2">
                  <a:txBody>
                    <a:bodyPr/>
                    <a:lstStyle/>
                    <a:p>
                      <a:r>
                        <a:rPr kumimoji="1" lang="ja-JP" altLang="en-US" sz="800" dirty="0" smtClean="0">
                          <a:latin typeface="メイリオ" panose="020B0604030504040204" pitchFamily="50" charset="-128"/>
                          <a:ea typeface="メイリオ" panose="020B0604030504040204" pitchFamily="50" charset="-128"/>
                        </a:rPr>
                        <a:t>・就労移行支援事業所　・就労継続支援事業所　・区市町村</a:t>
                      </a:r>
                      <a:r>
                        <a:rPr kumimoji="1" lang="en-US" altLang="ja-JP" sz="800" dirty="0" smtClean="0">
                          <a:latin typeface="メイリオ" panose="020B0604030504040204" pitchFamily="50" charset="-128"/>
                          <a:ea typeface="メイリオ" panose="020B0604030504040204" pitchFamily="50" charset="-128"/>
                        </a:rPr>
                        <a:t>C</a:t>
                      </a:r>
                      <a:r>
                        <a:rPr kumimoji="1" lang="ja-JP" altLang="en-US" sz="800" dirty="0" smtClean="0">
                          <a:latin typeface="メイリオ" panose="020B0604030504040204" pitchFamily="50" charset="-128"/>
                          <a:ea typeface="メイリオ" panose="020B0604030504040204" pitchFamily="50" charset="-128"/>
                        </a:rPr>
                        <a:t>・就労定着支援事業所</a:t>
                      </a:r>
                      <a:endParaRPr kumimoji="1" lang="en-US" altLang="ja-JP" sz="800" dirty="0" smtClean="0">
                        <a:latin typeface="メイリオ" panose="020B0604030504040204" pitchFamily="50" charset="-128"/>
                        <a:ea typeface="メイリオ" panose="020B0604030504040204" pitchFamily="50" charset="-128"/>
                      </a:endParaRPr>
                    </a:p>
                    <a:p>
                      <a:r>
                        <a:rPr kumimoji="1" lang="ja-JP" altLang="en-US" sz="800" dirty="0" smtClean="0">
                          <a:latin typeface="メイリオ" panose="020B0604030504040204" pitchFamily="50" charset="-128"/>
                          <a:ea typeface="メイリオ" panose="020B0604030504040204" pitchFamily="50" charset="-128"/>
                        </a:rPr>
                        <a:t>・医療機関　・当事者　・企業　・</a:t>
                      </a:r>
                      <a:r>
                        <a:rPr kumimoji="1" lang="en-US" altLang="ja-JP" sz="800" dirty="0" smtClean="0">
                          <a:latin typeface="メイリオ" panose="020B0604030504040204" pitchFamily="50" charset="-128"/>
                          <a:ea typeface="メイリオ" panose="020B0604030504040204" pitchFamily="50" charset="-128"/>
                        </a:rPr>
                        <a:t>HW</a:t>
                      </a:r>
                      <a:r>
                        <a:rPr kumimoji="1" lang="ja-JP" altLang="en-US" sz="800" dirty="0" smtClean="0">
                          <a:latin typeface="メイリオ" panose="020B0604030504040204" pitchFamily="50" charset="-128"/>
                          <a:ea typeface="メイリオ" panose="020B0604030504040204" pitchFamily="50" charset="-128"/>
                        </a:rPr>
                        <a:t>　・特別支援学校　・その他</a:t>
                      </a:r>
                      <a:r>
                        <a:rPr kumimoji="1" lang="en-US" altLang="ja-JP" sz="800" dirty="0" smtClean="0">
                          <a:latin typeface="メイリオ" panose="020B0604030504040204" pitchFamily="50" charset="-128"/>
                          <a:ea typeface="メイリオ" panose="020B0604030504040204" pitchFamily="50" charset="-128"/>
                        </a:rPr>
                        <a:t>(                </a:t>
                      </a:r>
                      <a:r>
                        <a:rPr kumimoji="1" lang="ja-JP" altLang="en-US" sz="800" dirty="0" smtClean="0">
                          <a:latin typeface="メイリオ" panose="020B0604030504040204" pitchFamily="50" charset="-128"/>
                          <a:ea typeface="メイリオ" panose="020B0604030504040204" pitchFamily="50" charset="-128"/>
                        </a:rPr>
                        <a:t>）</a:t>
                      </a:r>
                      <a:endParaRPr kumimoji="1" lang="ja-JP" altLang="en-US" sz="800" dirty="0">
                        <a:latin typeface="メイリオ" panose="020B0604030504040204" pitchFamily="50" charset="-128"/>
                        <a:ea typeface="メイリオ" panose="020B0604030504040204" pitchFamily="50" charset="-128"/>
                      </a:endParaRPr>
                    </a:p>
                  </a:txBody>
                  <a:tcPr marL="84406" marR="84406" marT="42203" marB="42203" anchor="ctr"/>
                </a:tc>
                <a:tc hMerge="1">
                  <a:txBody>
                    <a:bodyPr/>
                    <a:lstStyle/>
                    <a:p>
                      <a:endParaRPr kumimoji="1" lang="ja-JP" altLang="en-US"/>
                    </a:p>
                  </a:txBody>
                  <a:tcPr/>
                </a:tc>
              </a:tr>
              <a:tr h="323868">
                <a:tc>
                  <a:txBody>
                    <a:bodyPr/>
                    <a:lstStyle/>
                    <a:p>
                      <a:pPr algn="ctr"/>
                      <a:r>
                        <a:rPr kumimoji="1" lang="ja-JP" altLang="en-US" sz="1200" dirty="0" smtClean="0">
                          <a:latin typeface="メイリオ" panose="020B0604030504040204" pitchFamily="50" charset="-128"/>
                          <a:ea typeface="メイリオ" panose="020B0604030504040204" pitchFamily="50" charset="-128"/>
                        </a:rPr>
                        <a:t>ご氏名</a:t>
                      </a:r>
                      <a:endParaRPr kumimoji="1" lang="ja-JP" altLang="en-US" sz="1200" dirty="0">
                        <a:latin typeface="メイリオ" panose="020B0604030504040204" pitchFamily="50" charset="-128"/>
                        <a:ea typeface="メイリオ" panose="020B0604030504040204" pitchFamily="50" charset="-128"/>
                      </a:endParaRPr>
                    </a:p>
                  </a:txBody>
                  <a:tcPr marL="84406" marR="84406" marT="42203" marB="42203" anchor="ctr" anchorCtr="1"/>
                </a:tc>
                <a:tc gridSpan="2">
                  <a:txBody>
                    <a:bodyPr/>
                    <a:lstStyle/>
                    <a:p>
                      <a:endParaRPr kumimoji="1" lang="ja-JP" altLang="en-US" sz="1200" dirty="0">
                        <a:latin typeface="メイリオ" panose="020B0604030504040204" pitchFamily="50" charset="-128"/>
                        <a:ea typeface="メイリオ" panose="020B0604030504040204" pitchFamily="50" charset="-128"/>
                      </a:endParaRPr>
                    </a:p>
                  </a:txBody>
                  <a:tcPr marL="84406" marR="84406" marT="42203" marB="42203" anchor="ctr"/>
                </a:tc>
                <a:tc hMerge="1">
                  <a:txBody>
                    <a:bodyPr/>
                    <a:lstStyle/>
                    <a:p>
                      <a:endParaRPr kumimoji="1" lang="ja-JP" altLang="en-US" dirty="0"/>
                    </a:p>
                  </a:txBody>
                  <a:tcPr/>
                </a:tc>
              </a:tr>
              <a:tr h="323868">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1" lang="ja-JP" altLang="en-US" sz="1200" dirty="0" smtClean="0">
                          <a:latin typeface="メイリオ" panose="020B0604030504040204" pitchFamily="50" charset="-128"/>
                          <a:ea typeface="メイリオ" panose="020B0604030504040204" pitchFamily="50" charset="-128"/>
                        </a:rPr>
                        <a:t>ご氏名</a:t>
                      </a:r>
                    </a:p>
                  </a:txBody>
                  <a:tcPr marL="84406" marR="84406" marT="42203" marB="42203" anchor="ctr" anchorCtr="1"/>
                </a:tc>
                <a:tc gridSpan="2">
                  <a:txBody>
                    <a:bodyPr/>
                    <a:lstStyle/>
                    <a:p>
                      <a:endParaRPr kumimoji="1" lang="ja-JP" altLang="en-US" sz="1200" dirty="0">
                        <a:latin typeface="メイリオ" panose="020B0604030504040204" pitchFamily="50" charset="-128"/>
                        <a:ea typeface="メイリオ" panose="020B0604030504040204" pitchFamily="50" charset="-128"/>
                      </a:endParaRPr>
                    </a:p>
                  </a:txBody>
                  <a:tcPr marL="84406" marR="84406" marT="42203" marB="42203" anchor="ctr"/>
                </a:tc>
                <a:tc hMerge="1">
                  <a:txBody>
                    <a:bodyPr/>
                    <a:lstStyle/>
                    <a:p>
                      <a:endParaRPr kumimoji="1" lang="ja-JP" altLang="en-US"/>
                    </a:p>
                  </a:txBody>
                  <a:tcPr/>
                </a:tc>
              </a:tr>
              <a:tr h="259252">
                <a:tc gridSpan="3">
                  <a:txBody>
                    <a:bodyPr/>
                    <a:lstStyle/>
                    <a:p>
                      <a:r>
                        <a:rPr kumimoji="1" lang="en-US" altLang="ja-JP" sz="900" dirty="0" smtClean="0">
                          <a:latin typeface="メイリオ" panose="020B0604030504040204" pitchFamily="50" charset="-128"/>
                          <a:ea typeface="メイリオ" panose="020B0604030504040204" pitchFamily="50" charset="-128"/>
                        </a:rPr>
                        <a:t>※</a:t>
                      </a:r>
                      <a:r>
                        <a:rPr kumimoji="1" lang="ja-JP" altLang="en-US" sz="900" dirty="0" smtClean="0">
                          <a:latin typeface="メイリオ" panose="020B0604030504040204" pitchFamily="50" charset="-128"/>
                          <a:ea typeface="メイリオ" panose="020B0604030504040204" pitchFamily="50" charset="-128"/>
                        </a:rPr>
                        <a:t>以前にご参加いただいている方</a:t>
                      </a:r>
                      <a:r>
                        <a:rPr kumimoji="1" lang="en-US" altLang="ja-JP" sz="900" dirty="0" smtClean="0">
                          <a:latin typeface="メイリオ" panose="020B0604030504040204" pitchFamily="50" charset="-128"/>
                          <a:ea typeface="メイリオ" panose="020B0604030504040204" pitchFamily="50" charset="-128"/>
                        </a:rPr>
                        <a:t>(</a:t>
                      </a:r>
                      <a:r>
                        <a:rPr kumimoji="1" lang="ja-JP" altLang="en-US" sz="900" dirty="0" smtClean="0">
                          <a:latin typeface="メイリオ" panose="020B0604030504040204" pitchFamily="50" charset="-128"/>
                          <a:ea typeface="メイリオ" panose="020B0604030504040204" pitchFamily="50" charset="-128"/>
                        </a:rPr>
                        <a:t>事業所</a:t>
                      </a:r>
                      <a:r>
                        <a:rPr kumimoji="1" lang="en-US" altLang="ja-JP" sz="900" dirty="0" smtClean="0">
                          <a:latin typeface="メイリオ" panose="020B0604030504040204" pitchFamily="50" charset="-128"/>
                          <a:ea typeface="メイリオ" panose="020B0604030504040204" pitchFamily="50" charset="-128"/>
                        </a:rPr>
                        <a:t>)</a:t>
                      </a:r>
                      <a:r>
                        <a:rPr kumimoji="1" lang="ja-JP" altLang="en-US" sz="900" dirty="0" smtClean="0">
                          <a:latin typeface="メイリオ" panose="020B0604030504040204" pitchFamily="50" charset="-128"/>
                          <a:ea typeface="メイリオ" panose="020B0604030504040204" pitchFamily="50" charset="-128"/>
                        </a:rPr>
                        <a:t>は住所・連絡先省略可</a:t>
                      </a:r>
                      <a:endParaRPr kumimoji="1" lang="ja-JP" altLang="en-US" sz="900" dirty="0">
                        <a:latin typeface="メイリオ" panose="020B0604030504040204" pitchFamily="50" charset="-128"/>
                        <a:ea typeface="メイリオ" panose="020B0604030504040204" pitchFamily="50" charset="-128"/>
                      </a:endParaRPr>
                    </a:p>
                  </a:txBody>
                  <a:tcPr marL="84406" marR="84406" marT="42203" marB="42203" anchor="ctr" anchorCtr="1"/>
                </a:tc>
                <a:tc hMerge="1">
                  <a:txBody>
                    <a:bodyPr/>
                    <a:lstStyle/>
                    <a:p>
                      <a:endParaRPr kumimoji="1" lang="ja-JP" altLang="en-US" dirty="0">
                        <a:latin typeface="メイリオ" panose="020B0604030504040204" pitchFamily="50" charset="-128"/>
                        <a:ea typeface="メイリオ" panose="020B0604030504040204" pitchFamily="50" charset="-128"/>
                      </a:endParaRPr>
                    </a:p>
                  </a:txBody>
                  <a:tcPr/>
                </a:tc>
                <a:tc hMerge="1">
                  <a:txBody>
                    <a:bodyPr/>
                    <a:lstStyle/>
                    <a:p>
                      <a:endParaRPr kumimoji="1" lang="ja-JP" altLang="en-US"/>
                    </a:p>
                  </a:txBody>
                  <a:tcPr/>
                </a:tc>
              </a:tr>
              <a:tr h="323868">
                <a:tc>
                  <a:txBody>
                    <a:bodyPr/>
                    <a:lstStyle/>
                    <a:p>
                      <a:r>
                        <a:rPr kumimoji="1" lang="ja-JP" altLang="en-US" sz="1200" dirty="0" smtClean="0">
                          <a:latin typeface="メイリオ" panose="020B0604030504040204" pitchFamily="50" charset="-128"/>
                          <a:ea typeface="メイリオ" panose="020B0604030504040204" pitchFamily="50" charset="-128"/>
                        </a:rPr>
                        <a:t>ご住所</a:t>
                      </a:r>
                      <a:endParaRPr kumimoji="1" lang="ja-JP" altLang="en-US" sz="1200" dirty="0">
                        <a:latin typeface="メイリオ" panose="020B0604030504040204" pitchFamily="50" charset="-128"/>
                        <a:ea typeface="メイリオ" panose="020B0604030504040204" pitchFamily="50" charset="-128"/>
                      </a:endParaRPr>
                    </a:p>
                  </a:txBody>
                  <a:tcPr marL="84406" marR="84406" marT="42203" marB="42203" anchor="ctr" anchorCtr="1"/>
                </a:tc>
                <a:tc gridSpan="2">
                  <a:txBody>
                    <a:bodyPr/>
                    <a:lstStyle/>
                    <a:p>
                      <a:r>
                        <a:rPr kumimoji="1" lang="ja-JP" altLang="en-US" sz="1200" dirty="0" smtClean="0">
                          <a:latin typeface="メイリオ" panose="020B0604030504040204" pitchFamily="50" charset="-128"/>
                          <a:ea typeface="メイリオ" panose="020B0604030504040204" pitchFamily="50" charset="-128"/>
                        </a:rPr>
                        <a:t>〒</a:t>
                      </a:r>
                      <a:endParaRPr kumimoji="1" lang="ja-JP" altLang="en-US" sz="1200" dirty="0">
                        <a:latin typeface="メイリオ" panose="020B0604030504040204" pitchFamily="50" charset="-128"/>
                        <a:ea typeface="メイリオ" panose="020B0604030504040204" pitchFamily="50" charset="-128"/>
                      </a:endParaRPr>
                    </a:p>
                  </a:txBody>
                  <a:tcPr marL="84406" marR="84406" marT="42203" marB="42203"/>
                </a:tc>
                <a:tc hMerge="1">
                  <a:txBody>
                    <a:bodyPr/>
                    <a:lstStyle/>
                    <a:p>
                      <a:endParaRPr kumimoji="1" lang="ja-JP" altLang="en-US" dirty="0"/>
                    </a:p>
                  </a:txBody>
                  <a:tcPr anchor="ctr"/>
                </a:tc>
              </a:tr>
              <a:tr h="696311">
                <a:tc>
                  <a:txBody>
                    <a:bodyPr/>
                    <a:lstStyle/>
                    <a:p>
                      <a:r>
                        <a:rPr kumimoji="1" lang="ja-JP" altLang="en-US" sz="1200" dirty="0" smtClean="0">
                          <a:latin typeface="メイリオ" panose="020B0604030504040204" pitchFamily="50" charset="-128"/>
                          <a:ea typeface="メイリオ" panose="020B0604030504040204" pitchFamily="50" charset="-128"/>
                        </a:rPr>
                        <a:t>ご連絡先</a:t>
                      </a:r>
                      <a:endParaRPr kumimoji="1" lang="ja-JP" altLang="en-US" sz="1200" dirty="0">
                        <a:latin typeface="メイリオ" panose="020B0604030504040204" pitchFamily="50" charset="-128"/>
                        <a:ea typeface="メイリオ" panose="020B0604030504040204" pitchFamily="50" charset="-128"/>
                      </a:endParaRPr>
                    </a:p>
                  </a:txBody>
                  <a:tcPr marL="84406" marR="84406" marT="42203" marB="42203" anchor="ctr" anchorCtr="1"/>
                </a:tc>
                <a:tc>
                  <a:txBody>
                    <a:bodyPr/>
                    <a:lstStyle/>
                    <a:p>
                      <a:r>
                        <a:rPr kumimoji="1" lang="en-US" altLang="ja-JP" sz="1200" dirty="0" smtClean="0">
                          <a:latin typeface="メイリオ" panose="020B0604030504040204" pitchFamily="50" charset="-128"/>
                          <a:ea typeface="メイリオ" panose="020B0604030504040204" pitchFamily="50" charset="-128"/>
                        </a:rPr>
                        <a:t>TEL</a:t>
                      </a:r>
                      <a:endParaRPr kumimoji="1" lang="ja-JP" altLang="en-US" sz="1200" dirty="0">
                        <a:latin typeface="メイリオ" panose="020B0604030504040204" pitchFamily="50" charset="-128"/>
                        <a:ea typeface="メイリオ" panose="020B0604030504040204" pitchFamily="50" charset="-128"/>
                      </a:endParaRPr>
                    </a:p>
                  </a:txBody>
                  <a:tcPr marL="84406" marR="84406" marT="42203" marB="42203" anchor="ctr"/>
                </a:tc>
                <a:tc>
                  <a:txBody>
                    <a:bodyPr/>
                    <a:lstStyle/>
                    <a:p>
                      <a:r>
                        <a:rPr kumimoji="1" lang="en-US" altLang="ja-JP" sz="1200" dirty="0" smtClean="0">
                          <a:latin typeface="メイリオ" panose="020B0604030504040204" pitchFamily="50" charset="-128"/>
                          <a:ea typeface="メイリオ" panose="020B0604030504040204" pitchFamily="50" charset="-128"/>
                        </a:rPr>
                        <a:t>E-MAIL</a:t>
                      </a:r>
                    </a:p>
                    <a:p>
                      <a:r>
                        <a:rPr kumimoji="1" lang="ja-JP" altLang="en-US" sz="1200" dirty="0" smtClean="0">
                          <a:latin typeface="メイリオ" panose="020B0604030504040204" pitchFamily="50" charset="-128"/>
                          <a:ea typeface="メイリオ" panose="020B0604030504040204" pitchFamily="50" charset="-128"/>
                        </a:rPr>
                        <a:t>又は</a:t>
                      </a:r>
                      <a:endParaRPr kumimoji="1" lang="en-US" altLang="ja-JP" sz="1200" dirty="0" smtClean="0">
                        <a:latin typeface="メイリオ" panose="020B0604030504040204" pitchFamily="50" charset="-128"/>
                        <a:ea typeface="メイリオ" panose="020B0604030504040204" pitchFamily="50" charset="-128"/>
                      </a:endParaRPr>
                    </a:p>
                    <a:p>
                      <a:r>
                        <a:rPr kumimoji="1" lang="en-US" altLang="ja-JP" sz="1200" dirty="0" smtClean="0">
                          <a:latin typeface="メイリオ" panose="020B0604030504040204" pitchFamily="50" charset="-128"/>
                          <a:ea typeface="メイリオ" panose="020B0604030504040204" pitchFamily="50" charset="-128"/>
                        </a:rPr>
                        <a:t>FAX</a:t>
                      </a:r>
                      <a:endParaRPr kumimoji="1" lang="ja-JP" altLang="en-US" sz="1200" dirty="0">
                        <a:latin typeface="メイリオ" panose="020B0604030504040204" pitchFamily="50" charset="-128"/>
                        <a:ea typeface="メイリオ" panose="020B0604030504040204" pitchFamily="50" charset="-128"/>
                      </a:endParaRPr>
                    </a:p>
                  </a:txBody>
                  <a:tcPr marL="84406" marR="84406" marT="42203" marB="42203" anchor="ctr"/>
                </a:tc>
              </a:tr>
              <a:tr h="3678819">
                <a:tc gridSpan="3">
                  <a:txBody>
                    <a:bodyPr/>
                    <a:lstStyle/>
                    <a:p>
                      <a:pPr algn="l"/>
                      <a:endParaRPr kumimoji="1" lang="ja-JP" altLang="en-US" sz="1300" dirty="0">
                        <a:latin typeface="メイリオ" panose="020B0604030504040204" pitchFamily="50" charset="-128"/>
                        <a:ea typeface="メイリオ" panose="020B0604030504040204" pitchFamily="50" charset="-128"/>
                      </a:endParaRPr>
                    </a:p>
                  </a:txBody>
                  <a:tcPr marL="84406" marR="84406" marT="42203" marB="42203" anchor="ctr" anchorCtr="1"/>
                </a:tc>
                <a:tc hMerge="1">
                  <a:txBody>
                    <a:bodyPr/>
                    <a:lstStyle/>
                    <a:p>
                      <a:endParaRPr kumimoji="1" lang="ja-JP" altLang="en-US" dirty="0">
                        <a:latin typeface="メイリオ" panose="020B0604030504040204" pitchFamily="50" charset="-128"/>
                        <a:ea typeface="メイリオ" panose="020B0604030504040204" pitchFamily="50" charset="-128"/>
                      </a:endParaRPr>
                    </a:p>
                  </a:txBody>
                  <a:tcPr anchor="ctr"/>
                </a:tc>
                <a:tc hMerge="1">
                  <a:txBody>
                    <a:bodyPr/>
                    <a:lstStyle/>
                    <a:p>
                      <a:endParaRPr kumimoji="1" lang="ja-JP" altLang="en-US" dirty="0">
                        <a:latin typeface="メイリオ" panose="020B0604030504040204" pitchFamily="50" charset="-128"/>
                        <a:ea typeface="メイリオ" panose="020B0604030504040204" pitchFamily="50" charset="-128"/>
                      </a:endParaRPr>
                    </a:p>
                  </a:txBody>
                  <a:tcPr anchor="ctr"/>
                </a:tc>
              </a:tr>
            </a:tbl>
          </a:graphicData>
        </a:graphic>
      </p:graphicFrame>
      <p:sp>
        <p:nvSpPr>
          <p:cNvPr id="4" name="テキスト ボックス 3"/>
          <p:cNvSpPr txBox="1"/>
          <p:nvPr/>
        </p:nvSpPr>
        <p:spPr>
          <a:xfrm>
            <a:off x="981130" y="71615"/>
            <a:ext cx="5477820" cy="348109"/>
          </a:xfrm>
          <a:prstGeom prst="rect">
            <a:avLst/>
          </a:prstGeom>
          <a:noFill/>
        </p:spPr>
        <p:txBody>
          <a:bodyPr wrap="square" rtlCol="0">
            <a:spAutoFit/>
          </a:bodyPr>
          <a:lstStyle/>
          <a:p>
            <a:r>
              <a:rPr lang="ja-JP" altLang="en-US" sz="1662" dirty="0">
                <a:latin typeface="メイリオ" panose="020B0604030504040204" pitchFamily="50" charset="-128"/>
                <a:ea typeface="メイリオ" panose="020B0604030504040204" pitchFamily="50" charset="-128"/>
              </a:rPr>
              <a:t>平成</a:t>
            </a:r>
            <a:r>
              <a:rPr lang="en-US" altLang="ja-JP" sz="1662" dirty="0">
                <a:latin typeface="メイリオ" panose="020B0604030504040204" pitchFamily="50" charset="-128"/>
                <a:ea typeface="メイリオ" panose="020B0604030504040204" pitchFamily="50" charset="-128"/>
              </a:rPr>
              <a:t>30</a:t>
            </a:r>
            <a:r>
              <a:rPr lang="ja-JP" altLang="en-US" sz="1662" dirty="0">
                <a:latin typeface="メイリオ" panose="020B0604030504040204" pitchFamily="50" charset="-128"/>
                <a:ea typeface="メイリオ" panose="020B0604030504040204" pitchFamily="50" charset="-128"/>
              </a:rPr>
              <a:t>年度　</a:t>
            </a:r>
            <a:r>
              <a:rPr lang="ja-JP" altLang="en-US" sz="1662" dirty="0" smtClean="0">
                <a:latin typeface="メイリオ" panose="020B0604030504040204" pitchFamily="50" charset="-128"/>
                <a:ea typeface="メイリオ" panose="020B0604030504040204" pitchFamily="50" charset="-128"/>
              </a:rPr>
              <a:t>第</a:t>
            </a:r>
            <a:r>
              <a:rPr lang="en-US" altLang="ja-JP" sz="1662" dirty="0" smtClean="0">
                <a:latin typeface="メイリオ" panose="020B0604030504040204" pitchFamily="50" charset="-128"/>
                <a:ea typeface="メイリオ" panose="020B0604030504040204" pitchFamily="50" charset="-128"/>
              </a:rPr>
              <a:t>4</a:t>
            </a:r>
            <a:r>
              <a:rPr lang="ja-JP" altLang="en-US" sz="1662" dirty="0" smtClean="0">
                <a:latin typeface="メイリオ" panose="020B0604030504040204" pitchFamily="50" charset="-128"/>
                <a:ea typeface="メイリオ" panose="020B0604030504040204" pitchFamily="50" charset="-128"/>
              </a:rPr>
              <a:t>回</a:t>
            </a:r>
            <a:r>
              <a:rPr lang="ja-JP" altLang="en-US" sz="1662" dirty="0">
                <a:latin typeface="メイリオ" panose="020B0604030504040204" pitchFamily="50" charset="-128"/>
                <a:ea typeface="メイリオ" panose="020B0604030504040204" pitchFamily="50" charset="-128"/>
              </a:rPr>
              <a:t>精神障害者就労定着支援連絡会</a:t>
            </a:r>
          </a:p>
        </p:txBody>
      </p:sp>
      <p:sp>
        <p:nvSpPr>
          <p:cNvPr id="5" name="正方形/長方形 4"/>
          <p:cNvSpPr/>
          <p:nvPr/>
        </p:nvSpPr>
        <p:spPr>
          <a:xfrm>
            <a:off x="3070120" y="7766574"/>
            <a:ext cx="3702536" cy="1399229"/>
          </a:xfrm>
          <a:prstGeom prst="rect">
            <a:avLst/>
          </a:prstGeom>
        </p:spPr>
        <p:txBody>
          <a:bodyPr wrap="square">
            <a:spAutoFit/>
          </a:bodyPr>
          <a:lstStyle/>
          <a:p>
            <a:pPr algn="r"/>
            <a:r>
              <a:rPr lang="ja-JP" altLang="en-US" sz="1292" dirty="0"/>
              <a:t>就業・生活支援センター</a:t>
            </a:r>
            <a:r>
              <a:rPr lang="en-US" altLang="ja-JP" sz="1292" dirty="0"/>
              <a:t>WEL’S</a:t>
            </a:r>
            <a:r>
              <a:rPr lang="ja-JP" altLang="en-US" sz="1292" dirty="0"/>
              <a:t>　</a:t>
            </a:r>
            <a:r>
              <a:rPr lang="en-US" altLang="ja-JP" sz="1292" dirty="0"/>
              <a:t>TOKYO</a:t>
            </a:r>
          </a:p>
          <a:p>
            <a:pPr algn="r"/>
            <a:r>
              <a:rPr lang="ja-JP" altLang="en-US" sz="831" dirty="0"/>
              <a:t>　　　　　　　　　　　　　　　　</a:t>
            </a:r>
            <a:r>
              <a:rPr lang="ja-JP" altLang="en-US" sz="1292" dirty="0"/>
              <a:t>担当：二木・前木</a:t>
            </a:r>
            <a:endParaRPr lang="en-US" altLang="ja-JP" sz="1292" dirty="0"/>
          </a:p>
          <a:p>
            <a:pPr algn="r"/>
            <a:r>
              <a:rPr lang="ja-JP" altLang="en-US" sz="831" dirty="0"/>
              <a:t>　</a:t>
            </a:r>
            <a:r>
              <a:rPr lang="en-US" altLang="ja-JP" sz="1477" dirty="0"/>
              <a:t>TEL</a:t>
            </a:r>
            <a:r>
              <a:rPr lang="ja-JP" altLang="en-US" sz="1477" dirty="0"/>
              <a:t>：</a:t>
            </a:r>
            <a:r>
              <a:rPr lang="en-US" altLang="ja-JP" sz="1477" dirty="0" smtClean="0"/>
              <a:t>03-5259-8372</a:t>
            </a:r>
          </a:p>
          <a:p>
            <a:pPr algn="r"/>
            <a:r>
              <a:rPr lang="en-US" altLang="ja-JP" sz="1477" dirty="0" smtClean="0"/>
              <a:t>FAX</a:t>
            </a:r>
            <a:r>
              <a:rPr lang="ja-JP" altLang="en-US" sz="1477" dirty="0"/>
              <a:t>：</a:t>
            </a:r>
            <a:r>
              <a:rPr lang="en-US" altLang="ja-JP" sz="1477" dirty="0"/>
              <a:t>03-5281-2345</a:t>
            </a:r>
          </a:p>
          <a:p>
            <a:pPr algn="r"/>
            <a:r>
              <a:rPr lang="en-US" altLang="ja-JP" sz="1477" dirty="0"/>
              <a:t>E-MAIL</a:t>
            </a:r>
            <a:r>
              <a:rPr lang="ja-JP" altLang="en-US" sz="1477" dirty="0"/>
              <a:t>：</a:t>
            </a:r>
            <a:r>
              <a:rPr lang="en-US" altLang="ja-JP" sz="1477" dirty="0"/>
              <a:t>info</a:t>
            </a:r>
            <a:r>
              <a:rPr lang="ja-JP" altLang="en-US" sz="1477" dirty="0"/>
              <a:t>＠</a:t>
            </a:r>
            <a:r>
              <a:rPr lang="en-US" altLang="ja-JP" sz="1477" dirty="0"/>
              <a:t>wels.jp</a:t>
            </a:r>
          </a:p>
          <a:p>
            <a:pPr algn="r"/>
            <a:r>
              <a:rPr lang="ja-JP" altLang="en-US" sz="1292" dirty="0"/>
              <a:t>当日連絡先</a:t>
            </a:r>
            <a:r>
              <a:rPr lang="ja-JP" altLang="en-US" sz="1477" dirty="0"/>
              <a:t>：</a:t>
            </a:r>
            <a:r>
              <a:rPr lang="en-US" altLang="ja-JP" sz="1477" dirty="0"/>
              <a:t>070</a:t>
            </a:r>
            <a:r>
              <a:rPr lang="ja-JP" altLang="en-US" sz="1477" dirty="0"/>
              <a:t>－</a:t>
            </a:r>
            <a:r>
              <a:rPr lang="en-US" altLang="ja-JP" sz="1477" dirty="0"/>
              <a:t>5361</a:t>
            </a:r>
            <a:r>
              <a:rPr lang="ja-JP" altLang="en-US" sz="1477" dirty="0"/>
              <a:t>－</a:t>
            </a:r>
            <a:r>
              <a:rPr lang="en-US" altLang="ja-JP" sz="1477" dirty="0"/>
              <a:t>5169</a:t>
            </a:r>
          </a:p>
        </p:txBody>
      </p:sp>
      <p:sp>
        <p:nvSpPr>
          <p:cNvPr id="7" name="テキスト ボックス 6"/>
          <p:cNvSpPr txBox="1"/>
          <p:nvPr/>
        </p:nvSpPr>
        <p:spPr>
          <a:xfrm>
            <a:off x="634558" y="3127097"/>
            <a:ext cx="5662530" cy="319639"/>
          </a:xfrm>
          <a:prstGeom prst="rect">
            <a:avLst/>
          </a:prstGeom>
          <a:noFill/>
        </p:spPr>
        <p:txBody>
          <a:bodyPr wrap="square" rtlCol="0">
            <a:spAutoFit/>
          </a:bodyPr>
          <a:lstStyle/>
          <a:p>
            <a:r>
              <a:rPr lang="ja-JP" altLang="en-US" sz="1477" dirty="0" smtClean="0">
                <a:latin typeface="メイリオ" panose="020B0604030504040204" pitchFamily="50" charset="-128"/>
                <a:ea typeface="メイリオ" panose="020B0604030504040204" pitchFamily="50" charset="-128"/>
                <a:cs typeface="メイリオ" panose="020B0604030504040204" pitchFamily="50" charset="-128"/>
              </a:rPr>
              <a:t>ご意見・ご質問等ございましたらご記入ください</a:t>
            </a:r>
            <a:endParaRPr lang="ja-JP" altLang="en-US" sz="1477" dirty="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8" name="図 7"/>
          <p:cNvPicPr>
            <a:picLocks noChangeAspect="1"/>
          </p:cNvPicPr>
          <p:nvPr/>
        </p:nvPicPr>
        <p:blipFill rotWithShape="1">
          <a:blip r:embed="rId2" cstate="print">
            <a:extLst>
              <a:ext uri="{28A0092B-C50C-407E-A947-70E740481C1C}">
                <a14:useLocalDpi xmlns:a14="http://schemas.microsoft.com/office/drawing/2010/main" val="0"/>
              </a:ext>
            </a:extLst>
          </a:blip>
          <a:srcRect l="963" t="41419" r="7399" b="1466"/>
          <a:stretch/>
        </p:blipFill>
        <p:spPr>
          <a:xfrm>
            <a:off x="219456" y="6949440"/>
            <a:ext cx="3340608" cy="1950720"/>
          </a:xfrm>
          <a:prstGeom prst="rect">
            <a:avLst/>
          </a:prstGeom>
          <a:ln w="12700">
            <a:solidFill>
              <a:schemeClr val="tx1"/>
            </a:solidFill>
          </a:ln>
        </p:spPr>
      </p:pic>
      <p:sp>
        <p:nvSpPr>
          <p:cNvPr id="9" name="テキスト ボックス 8"/>
          <p:cNvSpPr txBox="1"/>
          <p:nvPr/>
        </p:nvSpPr>
        <p:spPr>
          <a:xfrm>
            <a:off x="3465822" y="6925056"/>
            <a:ext cx="3144796" cy="954107"/>
          </a:xfrm>
          <a:prstGeom prst="rect">
            <a:avLst/>
          </a:prstGeom>
          <a:noFill/>
        </p:spPr>
        <p:txBody>
          <a:bodyPr wrap="square" rtlCol="0">
            <a:spAutoFit/>
          </a:bodyPr>
          <a:lstStyle/>
          <a:p>
            <a:r>
              <a:rPr lang="en-US" altLang="ja-JP" sz="1200" dirty="0" smtClean="0"/>
              <a:t>【</a:t>
            </a:r>
            <a:r>
              <a:rPr lang="ja-JP" altLang="en-US" sz="1200" dirty="0" smtClean="0"/>
              <a:t>会場案内</a:t>
            </a:r>
            <a:r>
              <a:rPr lang="en-US" altLang="ja-JP" sz="1200" dirty="0" smtClean="0"/>
              <a:t>】</a:t>
            </a:r>
          </a:p>
          <a:p>
            <a:r>
              <a:rPr lang="en-US" altLang="ja-JP" sz="1200" dirty="0" smtClean="0"/>
              <a:t>   JR</a:t>
            </a:r>
            <a:r>
              <a:rPr lang="ja-JP" altLang="en-US" sz="1200" dirty="0" smtClean="0"/>
              <a:t>神田駅  東口</a:t>
            </a:r>
            <a:r>
              <a:rPr lang="ja-JP" altLang="en-US" sz="1200" dirty="0"/>
              <a:t>･</a:t>
            </a:r>
            <a:r>
              <a:rPr lang="ja-JP" altLang="en-US" sz="1200" dirty="0" smtClean="0"/>
              <a:t>北口･西口  徒歩</a:t>
            </a:r>
            <a:r>
              <a:rPr lang="en-US" altLang="ja-JP" sz="1200" dirty="0"/>
              <a:t>2</a:t>
            </a:r>
            <a:r>
              <a:rPr lang="ja-JP" altLang="en-US" sz="1200" dirty="0" smtClean="0"/>
              <a:t>分</a:t>
            </a:r>
            <a:endParaRPr lang="en-US" altLang="ja-JP" sz="1200" dirty="0" smtClean="0"/>
          </a:p>
          <a:p>
            <a:r>
              <a:rPr lang="ja-JP" altLang="en-US" sz="800" dirty="0" smtClean="0"/>
              <a:t>　</a:t>
            </a:r>
            <a:r>
              <a:rPr lang="ja-JP" altLang="en-US" sz="1200" dirty="0"/>
              <a:t/>
            </a:r>
            <a:br>
              <a:rPr lang="ja-JP" altLang="en-US" sz="1200" dirty="0"/>
            </a:br>
            <a:r>
              <a:rPr lang="ja-JP" altLang="en-US" sz="1200" dirty="0" smtClean="0"/>
              <a:t>   東京</a:t>
            </a:r>
            <a:r>
              <a:rPr lang="ja-JP" altLang="en-US" sz="1200" dirty="0"/>
              <a:t>メトロ銀座</a:t>
            </a:r>
            <a:r>
              <a:rPr lang="ja-JP" altLang="en-US" sz="1200" dirty="0" smtClean="0"/>
              <a:t>線神田駅  </a:t>
            </a:r>
            <a:r>
              <a:rPr lang="en-US" altLang="ja-JP" sz="1200" dirty="0" smtClean="0"/>
              <a:t>4</a:t>
            </a:r>
            <a:r>
              <a:rPr lang="ja-JP" altLang="en-US" sz="1200" dirty="0" smtClean="0"/>
              <a:t>出口  徒歩</a:t>
            </a:r>
            <a:r>
              <a:rPr lang="en-US" altLang="ja-JP" sz="1200" dirty="0"/>
              <a:t>2</a:t>
            </a:r>
            <a:r>
              <a:rPr lang="ja-JP" altLang="en-US" sz="1200" dirty="0"/>
              <a:t>分</a:t>
            </a:r>
            <a:br>
              <a:rPr lang="ja-JP" altLang="en-US" sz="1200" dirty="0"/>
            </a:br>
            <a:endParaRPr lang="ja-JP" altLang="en-US" sz="12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795486220"/>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Segoe UI + メイリオ">
      <a:majorFont>
        <a:latin typeface="Segoe UI"/>
        <a:ea typeface="メイリオ"/>
        <a:cs typeface=""/>
      </a:majorFont>
      <a:minorFont>
        <a:latin typeface="Segoe UI"/>
        <a:ea typeface="メイリオ"/>
        <a:cs typeface=""/>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1671</TotalTime>
  <Words>477</Words>
  <Application>Microsoft Office PowerPoint</Application>
  <PresentationFormat>画面に合わせる (4:3)</PresentationFormat>
  <Paragraphs>95</Paragraphs>
  <Slides>2</Slides>
  <Notes>0</Notes>
  <HiddenSlides>0</HiddenSlides>
  <MMClips>0</MMClips>
  <ScaleCrop>false</ScaleCrop>
  <HeadingPairs>
    <vt:vector size="4" baseType="variant">
      <vt:variant>
        <vt:lpstr>テーマ</vt:lpstr>
      </vt:variant>
      <vt:variant>
        <vt:i4>1</vt:i4>
      </vt:variant>
      <vt:variant>
        <vt:lpstr>スライド タイトル</vt:lpstr>
      </vt:variant>
      <vt:variant>
        <vt:i4>2</vt:i4>
      </vt:variant>
    </vt:vector>
  </HeadingPairs>
  <TitlesOfParts>
    <vt:vector size="3" baseType="lpstr">
      <vt:lpstr>Office テーマ</vt:lpstr>
      <vt:lpstr>PowerPoint プレゼンテーション</vt:lpstr>
      <vt:lpstr>PowerPoint プレゼンテーション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WEL'S新木場</dc:creator>
  <cp:lastModifiedBy>horie</cp:lastModifiedBy>
  <cp:revision>121</cp:revision>
  <cp:lastPrinted>2018-11-15T05:33:00Z</cp:lastPrinted>
  <dcterms:created xsi:type="dcterms:W3CDTF">2016-08-18T00:50:05Z</dcterms:created>
  <dcterms:modified xsi:type="dcterms:W3CDTF">2019-01-17T03:43:47Z</dcterms:modified>
</cp:coreProperties>
</file>