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3333CC"/>
    <a:srgbClr val="FFFF66"/>
    <a:srgbClr val="70563A"/>
    <a:srgbClr val="61482C"/>
    <a:srgbClr val="958964"/>
    <a:srgbClr val="A78B58"/>
    <a:srgbClr val="3D2F26"/>
    <a:srgbClr val="403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濃色スタイル 1 - アクセント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95" autoAdjust="0"/>
    <p:restoredTop sz="94660"/>
  </p:normalViewPr>
  <p:slideViewPr>
    <p:cSldViewPr snapToGrid="0">
      <p:cViewPr>
        <p:scale>
          <a:sx n="110" d="100"/>
          <a:sy n="110" d="100"/>
        </p:scale>
        <p:origin x="-1002" y="6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D41F8-B77B-444A-881E-B103F593CF63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4E3FE-7524-4D84-90A7-70E04A6101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70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12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99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37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62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00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25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53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22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99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10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94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05FFD-E53E-4D48-968E-3BABDDA49DDD}" type="datetimeFigureOut">
              <a:rPr kumimoji="1" lang="ja-JP" altLang="en-US" smtClean="0"/>
              <a:t>2019/7/11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9A043-9FD7-424D-8049-AD5F71545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44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-59717" y="6779146"/>
            <a:ext cx="6760073" cy="199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600"/>
              </a:lnSpc>
            </a:pPr>
            <a:r>
              <a:rPr lang="ja-JP" altLang="ja-JP" sz="1100" b="1" kern="100" dirty="0" smtClean="0">
                <a:solidFill>
                  <a:srgbClr val="0000FF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【会場】</a:t>
            </a:r>
            <a:r>
              <a:rPr lang="ja-JP" altLang="ja-JP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東京都社会福祉保健医療研修</a:t>
            </a:r>
            <a:r>
              <a:rPr lang="ja-JP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センター</a:t>
            </a:r>
            <a:r>
              <a:rPr lang="en-US" altLang="ja-JP" sz="1000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 </a:t>
            </a:r>
            <a:r>
              <a:rPr lang="en-US" altLang="ja-JP" sz="1000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 </a:t>
            </a:r>
            <a:r>
              <a:rPr lang="ja-JP" altLang="en-US" sz="1000" kern="100" dirty="0" smtClean="0">
                <a:solidFill>
                  <a:srgbClr val="0000CC"/>
                </a:solidFill>
                <a:latin typeface="メイリオ"/>
                <a:cs typeface="Times New Roman" panose="02020603050405020304" pitchFamily="18" charset="0"/>
              </a:rPr>
              <a:t>　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東京都</a:t>
            </a:r>
            <a:r>
              <a:rPr lang="ja-JP" altLang="ja-JP" sz="900" kern="100" dirty="0">
                <a:latin typeface="メイリオ"/>
                <a:cs typeface="Times New Roman" panose="02020603050405020304" pitchFamily="18" charset="0"/>
              </a:rPr>
              <a:t>文京区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小日向</a:t>
            </a:r>
            <a:r>
              <a:rPr lang="en-US" altLang="ja-JP" sz="900" kern="100" dirty="0" smtClean="0">
                <a:latin typeface="メイリオ"/>
                <a:cs typeface="Times New Roman" panose="02020603050405020304" pitchFamily="18" charset="0"/>
              </a:rPr>
              <a:t>4</a:t>
            </a:r>
            <a:r>
              <a:rPr lang="ja-JP" altLang="ja-JP" sz="900" kern="100" dirty="0">
                <a:latin typeface="メイリオ"/>
                <a:cs typeface="Times New Roman" panose="02020603050405020304" pitchFamily="18" charset="0"/>
              </a:rPr>
              <a:t>丁目</a:t>
            </a:r>
            <a:r>
              <a:rPr lang="en-US" altLang="ja-JP" sz="900" kern="100" dirty="0">
                <a:latin typeface="メイリオ"/>
                <a:cs typeface="Times New Roman" panose="02020603050405020304" pitchFamily="18" charset="0"/>
              </a:rPr>
              <a:t>1</a:t>
            </a:r>
            <a:r>
              <a:rPr lang="ja-JP" altLang="ja-JP" sz="900" kern="100" dirty="0">
                <a:latin typeface="メイリオ"/>
                <a:cs typeface="Times New Roman" panose="02020603050405020304" pitchFamily="18" charset="0"/>
              </a:rPr>
              <a:t>番</a:t>
            </a:r>
            <a:r>
              <a:rPr lang="en-US" altLang="ja-JP" sz="900" kern="100" dirty="0">
                <a:latin typeface="メイリオ"/>
                <a:cs typeface="Times New Roman" panose="02020603050405020304" pitchFamily="18" charset="0"/>
              </a:rPr>
              <a:t>6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号</a:t>
            </a:r>
            <a:r>
              <a:rPr lang="ja-JP" altLang="en-US" sz="900" kern="100" dirty="0" smtClean="0">
                <a:latin typeface="メイリオ"/>
                <a:cs typeface="Times New Roman" panose="02020603050405020304" pitchFamily="18" charset="0"/>
              </a:rPr>
              <a:t>（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茗荷谷駅</a:t>
            </a:r>
            <a:r>
              <a:rPr lang="ja-JP" altLang="en-US" sz="900" kern="100" dirty="0" smtClean="0">
                <a:latin typeface="メイリオ"/>
                <a:cs typeface="Times New Roman" panose="02020603050405020304" pitchFamily="18" charset="0"/>
              </a:rPr>
              <a:t>出口</a:t>
            </a:r>
            <a:r>
              <a:rPr lang="en-US" altLang="ja-JP" sz="900" kern="100" dirty="0" smtClean="0">
                <a:latin typeface="メイリオ"/>
                <a:cs typeface="Times New Roman" panose="02020603050405020304" pitchFamily="18" charset="0"/>
              </a:rPr>
              <a:t>1</a:t>
            </a:r>
            <a:r>
              <a:rPr lang="ja-JP" altLang="en-US" sz="900" kern="100" dirty="0" smtClean="0">
                <a:latin typeface="メイリオ"/>
                <a:cs typeface="Times New Roman" panose="02020603050405020304" pitchFamily="18" charset="0"/>
              </a:rPr>
              <a:t>より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徒歩</a:t>
            </a:r>
            <a:r>
              <a:rPr lang="en-US" altLang="ja-JP" sz="900" kern="100" dirty="0">
                <a:latin typeface="メイリオ"/>
                <a:cs typeface="Times New Roman" panose="02020603050405020304" pitchFamily="18" charset="0"/>
              </a:rPr>
              <a:t>8</a:t>
            </a:r>
            <a:r>
              <a:rPr lang="ja-JP" altLang="ja-JP" sz="900" kern="100" dirty="0" smtClean="0">
                <a:latin typeface="メイリオ"/>
                <a:cs typeface="Times New Roman" panose="02020603050405020304" pitchFamily="18" charset="0"/>
              </a:rPr>
              <a:t>分</a:t>
            </a:r>
            <a:r>
              <a:rPr lang="ja-JP" altLang="en-US" sz="900" kern="100" dirty="0" smtClean="0">
                <a:latin typeface="メイリオ"/>
                <a:cs typeface="Times New Roman" panose="02020603050405020304" pitchFamily="18" charset="0"/>
              </a:rPr>
              <a:t>）</a:t>
            </a:r>
            <a:endParaRPr lang="en-US" altLang="ja-JP" sz="900" kern="100" dirty="0" smtClean="0">
              <a:latin typeface="メイリオ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</a:pPr>
            <a:endParaRPr lang="en-US" altLang="ja-JP" sz="900" b="1" kern="100" dirty="0" smtClean="0">
              <a:solidFill>
                <a:srgbClr val="0000CC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</a:pPr>
            <a:endParaRPr lang="en-US" altLang="ja-JP" sz="1100" b="1" kern="100" dirty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</a:pPr>
            <a:endParaRPr lang="en-US" altLang="ja-JP" sz="800" b="1" kern="100" dirty="0" smtClean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 smtClean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 smtClean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 smtClean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endParaRPr lang="en-US" altLang="ja-JP" sz="1100" b="1" u="sng" kern="100" dirty="0" smtClean="0">
              <a:solidFill>
                <a:srgbClr val="0000CC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-22186" y="-8597"/>
            <a:ext cx="4469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b="1" dirty="0" smtClean="0">
                <a:solidFill>
                  <a:srgbClr val="0000FF"/>
                </a:solidFill>
              </a:rPr>
              <a:t>～</a:t>
            </a:r>
            <a:r>
              <a:rPr lang="ja-JP" altLang="en-US" sz="1200" b="1" dirty="0" smtClean="0">
                <a:solidFill>
                  <a:srgbClr val="0000FF"/>
                </a:solidFill>
              </a:rPr>
              <a:t>令和元</a:t>
            </a:r>
            <a:r>
              <a:rPr lang="ja-JP" altLang="ja-JP" sz="1200" b="1" dirty="0" smtClean="0">
                <a:solidFill>
                  <a:srgbClr val="0000FF"/>
                </a:solidFill>
              </a:rPr>
              <a:t>年度</a:t>
            </a:r>
            <a:r>
              <a:rPr lang="ja-JP" altLang="en-US" sz="1200" b="1" dirty="0" smtClean="0">
                <a:solidFill>
                  <a:srgbClr val="0000FF"/>
                </a:solidFill>
              </a:rPr>
              <a:t>東京都就労支援・定着支援</a:t>
            </a:r>
            <a:r>
              <a:rPr lang="ja-JP" altLang="ja-JP" sz="1200" b="1" dirty="0" smtClean="0">
                <a:solidFill>
                  <a:srgbClr val="0000FF"/>
                </a:solidFill>
              </a:rPr>
              <a:t>スキル</a:t>
            </a:r>
            <a:r>
              <a:rPr lang="ja-JP" altLang="en-US" sz="1200" b="1" dirty="0" smtClean="0">
                <a:solidFill>
                  <a:srgbClr val="0000FF"/>
                </a:solidFill>
              </a:rPr>
              <a:t>等</a:t>
            </a:r>
            <a:r>
              <a:rPr lang="ja-JP" altLang="ja-JP" sz="1200" b="1" dirty="0" smtClean="0">
                <a:solidFill>
                  <a:srgbClr val="0000FF"/>
                </a:solidFill>
              </a:rPr>
              <a:t>向上</a:t>
            </a:r>
            <a:r>
              <a:rPr lang="ja-JP" altLang="ja-JP" sz="1200" b="1" dirty="0">
                <a:solidFill>
                  <a:srgbClr val="0000FF"/>
                </a:solidFill>
              </a:rPr>
              <a:t>事業</a:t>
            </a:r>
            <a:r>
              <a:rPr lang="ja-JP" altLang="ja-JP" sz="1200" b="1" dirty="0" smtClean="0">
                <a:solidFill>
                  <a:srgbClr val="0000FF"/>
                </a:solidFill>
              </a:rPr>
              <a:t>～</a:t>
            </a:r>
            <a:endParaRPr lang="ja-JP" altLang="ja-JP" sz="1200" dirty="0">
              <a:solidFill>
                <a:srgbClr val="0000FF"/>
              </a:solidFill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114023" y="248539"/>
            <a:ext cx="6674821" cy="758291"/>
            <a:chOff x="114023" y="315824"/>
            <a:chExt cx="6674821" cy="758291"/>
          </a:xfrm>
        </p:grpSpPr>
        <p:sp>
          <p:nvSpPr>
            <p:cNvPr id="5" name="正方形/長方形 4"/>
            <p:cNvSpPr/>
            <p:nvPr/>
          </p:nvSpPr>
          <p:spPr>
            <a:xfrm>
              <a:off x="114023" y="322270"/>
              <a:ext cx="6674821" cy="686548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23411" y="315824"/>
              <a:ext cx="184731" cy="338554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endParaRPr kumimoji="1" lang="ja-JP" altLang="en-US" sz="1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746717" y="489340"/>
              <a:ext cx="55194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+mj-ea"/>
                  <a:ea typeface="+mj-ea"/>
                </a:rPr>
                <a:t>マッチングスキル等向上研修</a:t>
              </a:r>
              <a:endParaRPr kumimoji="1" lang="ja-JP" alt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円形吹き出し 9"/>
          <p:cNvSpPr/>
          <p:nvPr/>
        </p:nvSpPr>
        <p:spPr>
          <a:xfrm>
            <a:off x="4403997" y="7342"/>
            <a:ext cx="2371453" cy="433514"/>
          </a:xfrm>
          <a:prstGeom prst="wedgeEllipseCallout">
            <a:avLst>
              <a:gd name="adj1" fmla="val -44303"/>
              <a:gd name="adj2" fmla="val 57915"/>
            </a:avLst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92468" y="41664"/>
            <a:ext cx="18622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000" b="1" dirty="0">
                <a:solidFill>
                  <a:srgbClr val="0000FF"/>
                </a:solidFill>
              </a:rPr>
              <a:t>当事者・企業アプローチの　　</a:t>
            </a:r>
            <a:endParaRPr lang="en-US" altLang="ja-JP" sz="1000" b="1" dirty="0">
              <a:solidFill>
                <a:srgbClr val="0000FF"/>
              </a:solidFill>
            </a:endParaRPr>
          </a:p>
          <a:p>
            <a:pPr algn="r"/>
            <a:r>
              <a:rPr lang="ja-JP" altLang="en-US" sz="1000" b="1" dirty="0">
                <a:solidFill>
                  <a:srgbClr val="0000FF"/>
                </a:solidFill>
              </a:rPr>
              <a:t>ヒントがここにある！！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258" y="937118"/>
            <a:ext cx="684774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00"/>
              </a:lnSpc>
              <a:spcAft>
                <a:spcPts val="0"/>
              </a:spcAft>
            </a:pPr>
            <a:r>
              <a:rPr lang="ja-JP" altLang="en-US" sz="900" b="1" kern="100" dirty="0" smtClean="0">
                <a:solidFill>
                  <a:srgbClr val="0000FF"/>
                </a:solidFill>
                <a:effectLst/>
                <a:latin typeface="+mn-ea"/>
                <a:cs typeface="Times New Roman" panose="02020603050405020304" pitchFamily="18" charset="0"/>
              </a:rPr>
              <a:t>　</a:t>
            </a:r>
            <a:r>
              <a:rPr lang="ja-JP" altLang="ja-JP" sz="900" b="1" kern="100" dirty="0" smtClean="0">
                <a:solidFill>
                  <a:srgbClr val="0000FF"/>
                </a:solidFill>
                <a:effectLst/>
                <a:latin typeface="+mn-ea"/>
                <a:cs typeface="Times New Roman" panose="02020603050405020304" pitchFamily="18" charset="0"/>
              </a:rPr>
              <a:t>常に変化をし続ける障害者雇用・就労の現場において「今、まさに求められる支援は何か」「支援者として押さえるべきことは何か」を知り、現場で活かせる実践的なスキルを習得すべく「マッチングスキル等向上研修」を実施します。</a:t>
            </a:r>
            <a:endParaRPr lang="en-US" altLang="ja-JP" sz="900" b="1" kern="100" dirty="0" smtClean="0">
              <a:solidFill>
                <a:srgbClr val="0000FF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53665" y="1323490"/>
            <a:ext cx="3727912" cy="1691631"/>
            <a:chOff x="177209" y="2042464"/>
            <a:chExt cx="3727912" cy="1454345"/>
          </a:xfrm>
        </p:grpSpPr>
        <p:sp>
          <p:nvSpPr>
            <p:cNvPr id="12" name="フローチャート: カード 11"/>
            <p:cNvSpPr/>
            <p:nvPr/>
          </p:nvSpPr>
          <p:spPr>
            <a:xfrm flipH="1">
              <a:off x="234832" y="2070669"/>
              <a:ext cx="3330784" cy="1378118"/>
            </a:xfrm>
            <a:prstGeom prst="flowChartPunchedCard">
              <a:avLst/>
            </a:prstGeom>
            <a:solidFill>
              <a:srgbClr val="FFFF66"/>
            </a:solidFill>
            <a:ln w="28575">
              <a:solidFill>
                <a:srgbClr val="FFFF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212324" y="2042464"/>
              <a:ext cx="3346676" cy="432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  <a:spcAft>
                  <a:spcPts val="0"/>
                </a:spcAft>
              </a:pPr>
              <a:r>
                <a:rPr lang="en-US" altLang="ja-JP" sz="1400" b="1" kern="100" dirty="0" smtClean="0">
                  <a:solidFill>
                    <a:srgbClr val="FF0000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【</a:t>
              </a:r>
              <a:r>
                <a:rPr lang="ja-JP" altLang="en-US" sz="1400" b="1" kern="100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日時</a:t>
              </a:r>
              <a:r>
                <a:rPr lang="en-US" altLang="ja-JP" sz="1400" b="1" kern="100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】</a:t>
              </a:r>
              <a:r>
                <a:rPr lang="ja-JP" altLang="en-US" sz="1400" b="1" kern="100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全４回</a:t>
              </a:r>
            </a:p>
            <a:p>
              <a:pPr algn="just">
                <a:lnSpc>
                  <a:spcPts val="1600"/>
                </a:lnSpc>
                <a:spcAft>
                  <a:spcPts val="0"/>
                </a:spcAft>
              </a:pPr>
              <a:r>
                <a:rPr lang="ja-JP" altLang="en-US" sz="1400" b="1" kern="100" dirty="0" smtClean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　　　</a:t>
              </a:r>
              <a:endParaRPr lang="ja-JP" altLang="ja-JP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177209" y="2182606"/>
              <a:ext cx="3727912" cy="131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ja-JP" sz="1200" b="1" dirty="0" smtClean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A</a:t>
              </a:r>
              <a:r>
                <a:rPr lang="ja-JP" altLang="en-US" sz="1200" b="1" dirty="0" smtClean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コース</a:t>
              </a:r>
              <a:r>
                <a:rPr lang="ja-JP" altLang="en-US" sz="1200" b="1" dirty="0" smtClean="0">
                  <a:solidFill>
                    <a:srgbClr val="0000FF"/>
                  </a:solidFill>
                </a:rPr>
                <a:t>：</a:t>
              </a:r>
              <a:endParaRPr lang="en-US" altLang="ja-JP" sz="1200" b="1" dirty="0" smtClean="0">
                <a:solidFill>
                  <a:srgbClr val="0000FF"/>
                </a:solidFill>
              </a:endParaRPr>
            </a:p>
            <a:p>
              <a:pPr>
                <a:lnSpc>
                  <a:spcPts val="2000"/>
                </a:lnSpc>
              </a:pPr>
              <a:endPara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>
                <a:lnSpc>
                  <a:spcPts val="2000"/>
                </a:lnSpc>
              </a:pPr>
              <a:r>
                <a:rPr lang="en-US" altLang="ja-JP" sz="1200" b="1" dirty="0" smtClean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B</a:t>
              </a:r>
              <a:r>
                <a:rPr lang="ja-JP" altLang="en-US" sz="1200" b="1" dirty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コース</a:t>
              </a:r>
              <a:r>
                <a:rPr lang="ja-JP" altLang="en-US" sz="1200" b="1" dirty="0" smtClean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：</a:t>
              </a:r>
              <a:endPara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>
                <a:lnSpc>
                  <a:spcPts val="2000"/>
                </a:lnSpc>
              </a:pPr>
              <a:r>
                <a:rPr lang="ja-JP" altLang="en-US" sz="1200" b="1" dirty="0" smtClean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　　　</a:t>
              </a:r>
              <a:endParaRPr lang="en-US" altLang="ja-JP" sz="200" kern="100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endParaRPr>
            </a:p>
            <a:p>
              <a:pPr lvl="0" algn="just">
                <a:lnSpc>
                  <a:spcPts val="1600"/>
                </a:lnSpc>
              </a:pPr>
              <a:r>
                <a:rPr lang="en-US" altLang="ja-JP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1､2</a:t>
              </a:r>
              <a:r>
                <a:rPr lang="ja-JP" altLang="en-US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日目の講義は</a:t>
              </a:r>
              <a:r>
                <a:rPr lang="en-US" altLang="ja-JP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A</a:t>
              </a:r>
              <a:r>
                <a:rPr lang="ja-JP" altLang="en-US" sz="900" kern="100" dirty="0" err="1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、</a:t>
              </a:r>
              <a:r>
                <a:rPr lang="en-US" altLang="ja-JP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B</a:t>
              </a:r>
              <a:r>
                <a:rPr lang="ja-JP" altLang="en-US" sz="900" kern="1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コース</a:t>
              </a:r>
              <a:r>
                <a:rPr lang="ja-JP" altLang="en-US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合同での実施となります。</a:t>
              </a:r>
              <a:endParaRPr lang="en-US" altLang="ja-JP" sz="900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endParaRPr>
            </a:p>
            <a:p>
              <a:pPr lvl="0" algn="just">
                <a:lnSpc>
                  <a:spcPts val="1600"/>
                </a:lnSpc>
              </a:pPr>
              <a:r>
                <a:rPr lang="ja-JP" altLang="en-US" sz="900" kern="1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全</a:t>
              </a:r>
              <a:r>
                <a:rPr lang="ja-JP" altLang="en-US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日</a:t>
              </a:r>
              <a:r>
                <a:rPr lang="en-US" altLang="ja-JP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9:30</a:t>
              </a:r>
              <a:r>
                <a:rPr lang="ja-JP" altLang="en-US" sz="900" kern="1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～</a:t>
              </a:r>
              <a:r>
                <a:rPr lang="en-US" altLang="ja-JP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16:45</a:t>
              </a:r>
              <a:r>
                <a:rPr lang="ja-JP" altLang="en-US" sz="900" kern="100" dirty="0" err="1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までを</a:t>
              </a:r>
              <a:r>
                <a:rPr lang="ja-JP" altLang="en-US" sz="900" kern="1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予定、</a:t>
              </a:r>
              <a:r>
                <a:rPr lang="ja-JP" altLang="ja-JP" sz="900" dirty="0" smtClean="0"/>
                <a:t>受付は</a:t>
              </a:r>
              <a:r>
                <a:rPr lang="en-US" altLang="ja-JP" sz="900" dirty="0"/>
                <a:t>30</a:t>
              </a:r>
              <a:r>
                <a:rPr lang="ja-JP" altLang="ja-JP" sz="900" dirty="0"/>
                <a:t>分前から</a:t>
              </a:r>
              <a:r>
                <a:rPr lang="ja-JP" altLang="ja-JP" sz="900" dirty="0" smtClean="0"/>
                <a:t>開始</a:t>
              </a:r>
              <a:r>
                <a:rPr lang="ja-JP" altLang="en-US" sz="900" dirty="0" smtClean="0"/>
                <a:t>い</a:t>
              </a:r>
              <a:r>
                <a:rPr lang="ja-JP" altLang="en-US" sz="900" dirty="0"/>
                <a:t>た</a:t>
              </a:r>
              <a:r>
                <a:rPr lang="ja-JP" altLang="en-US" sz="900" dirty="0" smtClean="0"/>
                <a:t>します</a:t>
              </a:r>
              <a:r>
                <a:rPr lang="ja-JP" altLang="en-US" sz="900" dirty="0"/>
                <a:t>。</a:t>
              </a:r>
              <a:endParaRPr lang="ja-JP" altLang="ja-JP" sz="900" dirty="0"/>
            </a:p>
          </p:txBody>
        </p:sp>
      </p:grpSp>
      <p:sp>
        <p:nvSpPr>
          <p:cNvPr id="17" name="正方形/長方形 16"/>
          <p:cNvSpPr/>
          <p:nvPr/>
        </p:nvSpPr>
        <p:spPr>
          <a:xfrm>
            <a:off x="3437858" y="1329909"/>
            <a:ext cx="3376082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1100" b="1" dirty="0" smtClean="0">
                <a:solidFill>
                  <a:srgbClr val="0000FF"/>
                </a:solidFill>
              </a:rPr>
              <a:t>■対象者：</a:t>
            </a:r>
            <a:endParaRPr lang="en-US" altLang="ja-JP" sz="1100" b="1" dirty="0" smtClean="0">
              <a:solidFill>
                <a:srgbClr val="0000FF"/>
              </a:solidFill>
            </a:endParaRPr>
          </a:p>
          <a:p>
            <a:pPr>
              <a:lnSpc>
                <a:spcPts val="1300"/>
              </a:lnSpc>
            </a:pPr>
            <a:r>
              <a:rPr lang="ja-JP" altLang="en-US" sz="1000" dirty="0" smtClean="0"/>
              <a:t> </a:t>
            </a:r>
            <a:r>
              <a:rPr lang="ja-JP" altLang="en-US" sz="900" dirty="0" smtClean="0"/>
              <a:t>・東京都内の就労移行支援事業所、区市町村障害者就労支援</a:t>
            </a:r>
            <a:endParaRPr lang="en-US" altLang="ja-JP" sz="900" dirty="0" smtClean="0"/>
          </a:p>
          <a:p>
            <a:pPr>
              <a:lnSpc>
                <a:spcPts val="1300"/>
              </a:lnSpc>
            </a:pPr>
            <a:r>
              <a:rPr lang="ja-JP" altLang="en-US" sz="900" dirty="0"/>
              <a:t>　</a:t>
            </a:r>
            <a:r>
              <a:rPr lang="ja-JP" altLang="en-US" sz="900" dirty="0" smtClean="0"/>
              <a:t>センター職員</a:t>
            </a:r>
            <a:endParaRPr lang="en-US" altLang="ja-JP" sz="900" dirty="0" smtClean="0"/>
          </a:p>
          <a:p>
            <a:pPr>
              <a:lnSpc>
                <a:spcPts val="1300"/>
              </a:lnSpc>
            </a:pPr>
            <a:r>
              <a:rPr lang="ja-JP" altLang="en-US" sz="900" dirty="0" smtClean="0"/>
              <a:t> ・概ね実務経験</a:t>
            </a:r>
            <a:r>
              <a:rPr lang="en-US" altLang="ja-JP" sz="900" dirty="0" smtClean="0"/>
              <a:t>1</a:t>
            </a:r>
            <a:r>
              <a:rPr lang="ja-JP" altLang="en-US" sz="900" dirty="0" smtClean="0"/>
              <a:t>年以上または基礎研修受講済みの方</a:t>
            </a:r>
            <a:endParaRPr lang="en-US" altLang="ja-JP" sz="900" dirty="0" smtClean="0"/>
          </a:p>
          <a:p>
            <a:pPr>
              <a:lnSpc>
                <a:spcPts val="1300"/>
              </a:lnSpc>
            </a:pPr>
            <a:r>
              <a:rPr lang="ja-JP" altLang="en-US" sz="900" dirty="0" smtClean="0"/>
              <a:t> </a:t>
            </a:r>
            <a:r>
              <a:rPr lang="ja-JP" altLang="en-US" sz="900" dirty="0" smtClean="0">
                <a:solidFill>
                  <a:srgbClr val="FF0000"/>
                </a:solidFill>
              </a:rPr>
              <a:t>・</a:t>
            </a:r>
            <a:r>
              <a:rPr lang="ja-JP" altLang="en-US" sz="900" u="sng" dirty="0">
                <a:solidFill>
                  <a:srgbClr val="FF0000"/>
                </a:solidFill>
              </a:rPr>
              <a:t>４</a:t>
            </a:r>
            <a:r>
              <a:rPr lang="ja-JP" altLang="en-US" sz="900" u="sng" dirty="0" smtClean="0">
                <a:solidFill>
                  <a:srgbClr val="FF0000"/>
                </a:solidFill>
              </a:rPr>
              <a:t>日間全ての課程に参加可能な方が対象となります</a:t>
            </a:r>
            <a:r>
              <a:rPr lang="ja-JP" altLang="en-US" sz="900" u="sng" dirty="0">
                <a:solidFill>
                  <a:srgbClr val="FF0000"/>
                </a:solidFill>
              </a:rPr>
              <a:t>。</a:t>
            </a:r>
            <a:r>
              <a:rPr lang="ja-JP" altLang="en-US" sz="1100" dirty="0" smtClean="0">
                <a:solidFill>
                  <a:srgbClr val="FF0000"/>
                </a:solidFill>
              </a:rPr>
              <a:t>　</a:t>
            </a:r>
            <a:r>
              <a:rPr lang="ja-JP" altLang="en-US" sz="1100" dirty="0" smtClean="0"/>
              <a:t>　　　　　　　　　　　　　　　　　　　　　　　　　　　　　　　　</a:t>
            </a:r>
            <a:endParaRPr lang="en-US" altLang="ja-JP" sz="1100" dirty="0"/>
          </a:p>
        </p:txBody>
      </p:sp>
      <p:sp>
        <p:nvSpPr>
          <p:cNvPr id="22" name="正方形/長方形 21"/>
          <p:cNvSpPr/>
          <p:nvPr/>
        </p:nvSpPr>
        <p:spPr>
          <a:xfrm>
            <a:off x="3437858" y="2222587"/>
            <a:ext cx="3795050" cy="26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1200" b="1" dirty="0">
                <a:solidFill>
                  <a:srgbClr val="FF0000"/>
                </a:solidFill>
              </a:rPr>
              <a:t>■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締   切：令 和 元 年</a:t>
            </a:r>
            <a:r>
              <a:rPr lang="ja-JP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ja-JP" sz="1200" b="1" dirty="0">
                <a:solidFill>
                  <a:srgbClr val="FF0000"/>
                </a:solidFill>
              </a:rPr>
              <a:t>8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月 </a:t>
            </a:r>
            <a:r>
              <a:rPr lang="en-US" altLang="ja-JP" sz="1200" b="1" dirty="0" smtClean="0">
                <a:solidFill>
                  <a:srgbClr val="FF0000"/>
                </a:solidFill>
              </a:rPr>
              <a:t>16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日（</a:t>
            </a:r>
            <a:r>
              <a:rPr lang="ja-JP" altLang="en-US" sz="1200" b="1" dirty="0">
                <a:solidFill>
                  <a:srgbClr val="FF0000"/>
                </a:solidFill>
              </a:rPr>
              <a:t>金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）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　　　　　　　　　　　　　　　　　　　　　　　　　　　　　　　　　　</a:t>
            </a:r>
            <a:endParaRPr lang="en-US" altLang="ja-JP" sz="1100" b="1" dirty="0">
              <a:solidFill>
                <a:srgbClr val="FF0000"/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444475" y="2832701"/>
            <a:ext cx="1172116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1100" b="1" dirty="0" smtClean="0">
                <a:solidFill>
                  <a:srgbClr val="0000FF"/>
                </a:solidFill>
              </a:rPr>
              <a:t>■参加費：無料</a:t>
            </a:r>
            <a:endParaRPr lang="ja-JP" altLang="en-US" sz="1100" b="1" dirty="0">
              <a:solidFill>
                <a:srgbClr val="0000FF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437858" y="3054539"/>
            <a:ext cx="2018501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1100" b="1" dirty="0" smtClean="0">
                <a:solidFill>
                  <a:srgbClr val="0000FF"/>
                </a:solidFill>
              </a:rPr>
              <a:t>■主　催：東京都福祉保健局</a:t>
            </a:r>
            <a:endParaRPr lang="ja-JP" altLang="en-US" sz="1100" b="1" dirty="0">
              <a:solidFill>
                <a:srgbClr val="0000FF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9287" y="2937258"/>
            <a:ext cx="335266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900" u="sng" dirty="0" smtClean="0"/>
              <a:t>４日間</a:t>
            </a:r>
            <a:r>
              <a:rPr lang="ja-JP" altLang="en-US" sz="900" u="sng" dirty="0"/>
              <a:t>全日程を修了された方</a:t>
            </a:r>
            <a:r>
              <a:rPr lang="ja-JP" altLang="en-US" sz="900" dirty="0"/>
              <a:t>に</a:t>
            </a:r>
            <a:r>
              <a:rPr lang="ja-JP" altLang="en-US" sz="900" dirty="0" smtClean="0"/>
              <a:t>、東京都より受講</a:t>
            </a:r>
            <a:r>
              <a:rPr lang="ja-JP" altLang="en-US" sz="900" dirty="0"/>
              <a:t>証明書</a:t>
            </a:r>
            <a:r>
              <a:rPr lang="ja-JP" altLang="en-US" sz="900" dirty="0" smtClean="0"/>
              <a:t>の</a:t>
            </a:r>
            <a:endParaRPr lang="en-US" altLang="ja-JP" sz="900" dirty="0" smtClean="0"/>
          </a:p>
          <a:p>
            <a:pPr>
              <a:lnSpc>
                <a:spcPts val="1400"/>
              </a:lnSpc>
            </a:pPr>
            <a:r>
              <a:rPr lang="ja-JP" altLang="en-US" sz="900" dirty="0" smtClean="0"/>
              <a:t>発行</a:t>
            </a:r>
            <a:r>
              <a:rPr lang="ja-JP" altLang="en-US" sz="900" dirty="0"/>
              <a:t>依頼書を</a:t>
            </a:r>
            <a:r>
              <a:rPr lang="ja-JP" altLang="en-US" sz="900" dirty="0" smtClean="0"/>
              <a:t>お渡しいたします</a:t>
            </a:r>
            <a:r>
              <a:rPr lang="ja-JP" altLang="en-US" sz="900" dirty="0"/>
              <a:t>。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3602115" y="2419476"/>
            <a:ext cx="3202848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800" dirty="0" smtClean="0"/>
              <a:t>※</a:t>
            </a:r>
            <a:r>
              <a:rPr lang="ja-JP" altLang="en-US" sz="800" dirty="0" smtClean="0"/>
              <a:t>各回定員</a:t>
            </a:r>
            <a:r>
              <a:rPr lang="en-US" altLang="ja-JP" sz="800" dirty="0"/>
              <a:t>50</a:t>
            </a:r>
            <a:r>
              <a:rPr lang="ja-JP" altLang="en-US" sz="800" dirty="0" smtClean="0"/>
              <a:t>名。</a:t>
            </a:r>
            <a:r>
              <a:rPr lang="ja-JP" altLang="en-US" sz="800" dirty="0"/>
              <a:t>例年</a:t>
            </a:r>
            <a:r>
              <a:rPr lang="ja-JP" altLang="en-US" sz="800" dirty="0" smtClean="0"/>
              <a:t>多数お申し込み頂いておりますので、</a:t>
            </a:r>
            <a:r>
              <a:rPr lang="ja-JP" altLang="en-US" sz="800" dirty="0" err="1" smtClean="0"/>
              <a:t>お</a:t>
            </a:r>
            <a:r>
              <a:rPr lang="ja-JP" altLang="en-US" sz="800" dirty="0" smtClean="0"/>
              <a:t>早　</a:t>
            </a:r>
            <a:endParaRPr lang="en-US" altLang="ja-JP" sz="800" dirty="0" smtClean="0"/>
          </a:p>
          <a:p>
            <a:pPr>
              <a:lnSpc>
                <a:spcPts val="900"/>
              </a:lnSpc>
            </a:pPr>
            <a:r>
              <a:rPr lang="ja-JP" altLang="en-US" sz="800" dirty="0"/>
              <a:t>　</a:t>
            </a:r>
            <a:r>
              <a:rPr lang="ja-JP" altLang="en-US" sz="800" dirty="0" err="1" smtClean="0"/>
              <a:t>めに</a:t>
            </a:r>
            <a:r>
              <a:rPr lang="ja-JP" altLang="en-US" sz="800" dirty="0"/>
              <a:t>お申し込み下さい</a:t>
            </a:r>
            <a:r>
              <a:rPr lang="ja-JP" altLang="en-US" sz="800" dirty="0" smtClean="0"/>
              <a:t>。</a:t>
            </a:r>
            <a:endParaRPr lang="en-US" altLang="ja-JP" sz="800" dirty="0" smtClean="0"/>
          </a:p>
          <a:p>
            <a:pPr>
              <a:lnSpc>
                <a:spcPts val="900"/>
              </a:lnSpc>
            </a:pPr>
            <a:r>
              <a:rPr lang="en-US" altLang="ja-JP" sz="800" dirty="0" smtClean="0"/>
              <a:t>※</a:t>
            </a:r>
            <a:r>
              <a:rPr lang="ja-JP" altLang="en-US" sz="800" dirty="0" smtClean="0"/>
              <a:t>過去に未受講の事業所からのお申込みを優先に受付いたします。</a:t>
            </a:r>
            <a:endParaRPr lang="ja-JP" altLang="en-US" sz="800" dirty="0"/>
          </a:p>
        </p:txBody>
      </p:sp>
      <p:graphicFrame>
        <p:nvGraphicFramePr>
          <p:cNvPr id="25" name="表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395806"/>
              </p:ext>
            </p:extLst>
          </p:nvPr>
        </p:nvGraphicFramePr>
        <p:xfrm>
          <a:off x="99708" y="3360416"/>
          <a:ext cx="6675741" cy="339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457">
                  <a:extLst>
                    <a:ext uri="{9D8B030D-6E8A-4147-A177-3AD203B41FA5}">
                      <a16:colId xmlns="" xmlns:a16="http://schemas.microsoft.com/office/drawing/2014/main" val="2498781115"/>
                    </a:ext>
                  </a:extLst>
                </a:gridCol>
                <a:gridCol w="1490870">
                  <a:extLst>
                    <a:ext uri="{9D8B030D-6E8A-4147-A177-3AD203B41FA5}">
                      <a16:colId xmlns="" xmlns:a16="http://schemas.microsoft.com/office/drawing/2014/main" val="1699207069"/>
                    </a:ext>
                  </a:extLst>
                </a:gridCol>
                <a:gridCol w="1530626">
                  <a:extLst>
                    <a:ext uri="{9D8B030D-6E8A-4147-A177-3AD203B41FA5}">
                      <a16:colId xmlns="" xmlns:a16="http://schemas.microsoft.com/office/drawing/2014/main" val="2402048552"/>
                    </a:ext>
                  </a:extLst>
                </a:gridCol>
                <a:gridCol w="1550504">
                  <a:extLst>
                    <a:ext uri="{9D8B030D-6E8A-4147-A177-3AD203B41FA5}">
                      <a16:colId xmlns="" xmlns:a16="http://schemas.microsoft.com/office/drawing/2014/main" val="863869366"/>
                    </a:ext>
                  </a:extLst>
                </a:gridCol>
                <a:gridCol w="1577284">
                  <a:extLst>
                    <a:ext uri="{9D8B030D-6E8A-4147-A177-3AD203B41FA5}">
                      <a16:colId xmlns="" xmlns:a16="http://schemas.microsoft.com/office/drawing/2014/main" val="949867147"/>
                    </a:ext>
                  </a:extLst>
                </a:gridCol>
              </a:tblGrid>
              <a:tr h="155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AM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PM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0182646"/>
                  </a:ext>
                </a:extLst>
              </a:tr>
              <a:tr h="5326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1</a:t>
                      </a:r>
                      <a:r>
                        <a:rPr lang="ja-JP" sz="1000" kern="100" dirty="0">
                          <a:effectLst/>
                        </a:rPr>
                        <a:t>日目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400" u="sng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u="sng" kern="100" dirty="0" smtClean="0">
                          <a:effectLst/>
                        </a:rPr>
                        <a:t>■</a:t>
                      </a:r>
                      <a:r>
                        <a:rPr lang="ja-JP" altLang="en-US" sz="900" u="sng" kern="100" dirty="0" smtClean="0">
                          <a:effectLst/>
                        </a:rPr>
                        <a:t>法律から障害者雇用の現状を考える</a:t>
                      </a:r>
                      <a:r>
                        <a:rPr lang="ja-JP" sz="900" u="sng" kern="100" dirty="0" smtClean="0">
                          <a:effectLst/>
                        </a:rPr>
                        <a:t> </a:t>
                      </a:r>
                      <a:r>
                        <a:rPr lang="en-US" sz="900" kern="100" dirty="0" smtClean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講義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900" b="1" kern="100" dirty="0" smtClean="0">
                          <a:effectLst/>
                          <a:latin typeface="Century" panose="02040604050505020304" pitchFamily="18" charset="0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</a:t>
                      </a:r>
                      <a:r>
                        <a:rPr lang="ja-JP" altLang="en-US" sz="900" b="0" kern="100" dirty="0" smtClean="0">
                          <a:effectLst/>
                          <a:latin typeface="Century" panose="02040604050505020304" pitchFamily="18" charset="0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支援者としての立ち位置とは？</a:t>
                      </a:r>
                      <a:endParaRPr lang="en-US" sz="900" b="0" kern="100" dirty="0" smtClean="0">
                        <a:effectLst/>
                        <a:latin typeface="Century" panose="02040604050505020304" pitchFamily="18" charset="0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400" u="sng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u="sng" kern="100" dirty="0" smtClean="0">
                          <a:effectLst/>
                        </a:rPr>
                        <a:t>■</a:t>
                      </a:r>
                      <a:r>
                        <a:rPr lang="ja-JP" sz="900" u="sng" kern="100" dirty="0">
                          <a:effectLst/>
                        </a:rPr>
                        <a:t>障害者雇用の現状と課題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講義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数値的根拠を基に確認</a:t>
                      </a:r>
                      <a:endParaRPr lang="ja-JP" sz="10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400" u="sng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u="sng" kern="100" dirty="0" smtClean="0">
                          <a:effectLst/>
                        </a:rPr>
                        <a:t>■</a:t>
                      </a:r>
                      <a:r>
                        <a:rPr lang="ja-JP" sz="900" u="sng" kern="100" dirty="0">
                          <a:effectLst/>
                        </a:rPr>
                        <a:t>企業にとっての障害者雇用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講義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合理的配慮施行後の現状</a:t>
                      </a:r>
                      <a:endParaRPr lang="ja-JP" sz="10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300" u="sng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u="sng" kern="100" dirty="0" smtClean="0">
                          <a:effectLst/>
                        </a:rPr>
                        <a:t>■</a:t>
                      </a:r>
                      <a:r>
                        <a:rPr lang="ja-JP" sz="900" u="sng" kern="100" dirty="0">
                          <a:effectLst/>
                        </a:rPr>
                        <a:t>ソーシャルワークとしての就労支援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講義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職業リハビリテーションの視点</a:t>
                      </a:r>
                      <a:endParaRPr lang="ja-JP" sz="10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81313855"/>
                  </a:ext>
                </a:extLst>
              </a:tr>
              <a:tr h="6127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900" kern="100" dirty="0" smtClean="0">
                          <a:effectLst/>
                        </a:rPr>
                        <a:t>【講師】</a:t>
                      </a:r>
                      <a:r>
                        <a:rPr lang="ja-JP" altLang="en-US" sz="900" kern="100" dirty="0" smtClean="0">
                          <a:effectLst/>
                        </a:rPr>
                        <a:t>関哉　直人氏</a:t>
                      </a:r>
                      <a:endParaRPr lang="en-US" altLang="ja-JP" sz="900" kern="100" dirty="0" smtClean="0">
                        <a:effectLst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b="0" kern="100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五百藏法律事務所</a:t>
                      </a:r>
                      <a:endParaRPr lang="en-US" altLang="ja-JP" sz="900" b="0" kern="100" dirty="0" smtClean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b="0" kern="100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　弁護士</a:t>
                      </a:r>
                      <a:endParaRPr lang="ja-JP" sz="1000" b="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【講師</a:t>
                      </a:r>
                      <a:r>
                        <a:rPr lang="ja-JP" sz="900" kern="100" dirty="0" smtClean="0">
                          <a:effectLst/>
                        </a:rPr>
                        <a:t>】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高瀬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健一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氏 </a:t>
                      </a:r>
                      <a:endParaRPr lang="ja-JP" sz="900" kern="100" dirty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障害者職業総合</a:t>
                      </a:r>
                      <a:r>
                        <a:rPr lang="ja-JP" sz="900" kern="100" dirty="0" smtClean="0">
                          <a:effectLst/>
                        </a:rPr>
                        <a:t>センター</a:t>
                      </a:r>
                      <a:endParaRPr lang="en-US" altLang="ja-JP" sz="900" kern="100" dirty="0" smtClean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 smtClean="0">
                          <a:effectLst/>
                        </a:rPr>
                        <a:t>主任</a:t>
                      </a:r>
                      <a:r>
                        <a:rPr lang="ja-JP" sz="900" kern="100" dirty="0">
                          <a:effectLst/>
                        </a:rPr>
                        <a:t>研究員 </a:t>
                      </a:r>
                      <a:r>
                        <a:rPr lang="ja-JP" sz="1000" kern="100" dirty="0">
                          <a:effectLst/>
                        </a:rPr>
                        <a:t> 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【講師</a:t>
                      </a:r>
                      <a:r>
                        <a:rPr lang="ja-JP" sz="900" kern="100" dirty="0" smtClean="0">
                          <a:effectLst/>
                        </a:rPr>
                        <a:t>】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中辻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めぐみ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氏</a:t>
                      </a:r>
                      <a:endParaRPr lang="ja-JP" sz="900" kern="100" dirty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中村雅和社会保険労務士</a:t>
                      </a:r>
                      <a:r>
                        <a:rPr lang="ja-JP" sz="900" kern="100" dirty="0" smtClean="0">
                          <a:effectLst/>
                        </a:rPr>
                        <a:t>事務所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特定</a:t>
                      </a:r>
                      <a:r>
                        <a:rPr lang="ja-JP" sz="900" kern="100" dirty="0">
                          <a:effectLst/>
                        </a:rPr>
                        <a:t>社会保険</a:t>
                      </a:r>
                      <a:r>
                        <a:rPr lang="ja-JP" sz="900" kern="100" dirty="0" smtClean="0">
                          <a:effectLst/>
                        </a:rPr>
                        <a:t>労務士</a:t>
                      </a:r>
                      <a:r>
                        <a:rPr lang="ja-JP" altLang="en-US" sz="900" kern="100" dirty="0" smtClean="0">
                          <a:effectLst/>
                        </a:rPr>
                        <a:t>・産業カウンセラー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【講師</a:t>
                      </a:r>
                      <a:r>
                        <a:rPr lang="ja-JP" sz="900" kern="100" dirty="0" smtClean="0">
                          <a:effectLst/>
                        </a:rPr>
                        <a:t>】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朝日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雅也</a:t>
                      </a:r>
                      <a:r>
                        <a:rPr lang="en-US" altLang="ja-JP" sz="900" kern="100" dirty="0" smtClean="0">
                          <a:effectLst/>
                        </a:rPr>
                        <a:t> </a:t>
                      </a:r>
                      <a:r>
                        <a:rPr lang="ja-JP" sz="900" kern="100" dirty="0" smtClean="0">
                          <a:effectLst/>
                        </a:rPr>
                        <a:t>氏</a:t>
                      </a:r>
                      <a:endParaRPr lang="ja-JP" sz="900" kern="100" dirty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</a:rPr>
                        <a:t>埼玉県立大学 </a:t>
                      </a:r>
                      <a:r>
                        <a:rPr lang="ja-JP" sz="900" kern="100" dirty="0" smtClean="0">
                          <a:effectLst/>
                        </a:rPr>
                        <a:t>保健医療</a:t>
                      </a:r>
                      <a:endParaRPr lang="en-US" altLang="ja-JP" sz="900" kern="100" dirty="0" smtClean="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 smtClean="0">
                          <a:effectLst/>
                        </a:rPr>
                        <a:t>福祉</a:t>
                      </a:r>
                      <a:r>
                        <a:rPr lang="ja-JP" sz="900" kern="100" dirty="0">
                          <a:effectLst/>
                        </a:rPr>
                        <a:t>学部教授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75218545"/>
                  </a:ext>
                </a:extLst>
              </a:tr>
              <a:tr h="4840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2</a:t>
                      </a:r>
                      <a:r>
                        <a:rPr lang="ja-JP" sz="1000" kern="100" dirty="0">
                          <a:effectLst/>
                        </a:rPr>
                        <a:t>日目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sz="900" u="sng" kern="100" dirty="0">
                          <a:effectLst/>
                        </a:rPr>
                        <a:t>■就労支援</a:t>
                      </a:r>
                      <a:r>
                        <a:rPr lang="ja-JP" sz="900" u="sng" kern="100" dirty="0" smtClean="0">
                          <a:effectLst/>
                        </a:rPr>
                        <a:t>プロセスと</a:t>
                      </a:r>
                      <a:r>
                        <a:rPr lang="ja-JP" altLang="ja-JP" sz="900" u="sng" kern="100" dirty="0" smtClean="0">
                          <a:effectLst/>
                        </a:rPr>
                        <a:t>当事者アセスメントの技法</a:t>
                      </a:r>
                      <a:endParaRPr lang="en-US" altLang="ja-JP" sz="900" u="sng" kern="100" dirty="0" smtClean="0">
                        <a:effectLst/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 smtClean="0">
                          <a:effectLst/>
                        </a:rPr>
                        <a:t>[</a:t>
                      </a:r>
                      <a:r>
                        <a:rPr lang="ja-JP" altLang="ja-JP" sz="900" kern="100" dirty="0" smtClean="0">
                          <a:effectLst/>
                        </a:rPr>
                        <a:t>講義・演習</a:t>
                      </a:r>
                      <a:r>
                        <a:rPr lang="en-US" altLang="ja-JP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就労支援の基礎知識／障害特性・アセスメント視点</a:t>
                      </a:r>
                      <a:endParaRPr lang="ja-JP" altLang="ja-JP" sz="900" kern="1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ja-JP" sz="9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■企業アセスメントについて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 smtClean="0">
                          <a:effectLst/>
                        </a:rPr>
                        <a:t>講義</a:t>
                      </a:r>
                      <a:r>
                        <a:rPr lang="ja-JP" altLang="en-US" sz="900" kern="100" dirty="0" smtClean="0">
                          <a:effectLst/>
                        </a:rPr>
                        <a:t>・演習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企業ニーズの把握</a:t>
                      </a: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■企業サポート事例</a:t>
                      </a:r>
                      <a:endParaRPr lang="ja-JP" sz="900" kern="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講義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現場での企業アセスメント</a:t>
                      </a:r>
                      <a:endParaRPr lang="ja-JP" sz="9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597125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【</a:t>
                      </a: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講師</a:t>
                      </a:r>
                      <a:r>
                        <a:rPr kumimoji="1" lang="en-US" altLang="ja-JP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 </a:t>
                      </a: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古野</a:t>
                      </a:r>
                      <a:r>
                        <a:rPr kumimoji="1" lang="en-US" altLang="ja-JP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素子</a:t>
                      </a:r>
                      <a:r>
                        <a:rPr kumimoji="1" lang="en-US" altLang="ja-JP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氏・青木 幸 氏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障害者職業総合センター</a:t>
                      </a:r>
                      <a:endParaRPr kumimoji="1" lang="en-US" altLang="ja-JP" sz="900" b="0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主任障害者職業カウンセラー・カウンセラー</a:t>
                      </a:r>
                      <a:r>
                        <a:rPr kumimoji="1" lang="ja-JP" altLang="en-US" sz="10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1" lang="ja-JP" altLang="en-US" sz="1050" b="0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【講師</a:t>
                      </a:r>
                      <a:r>
                        <a:rPr kumimoji="1" lang="en-US" altLang="ja-JP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】</a:t>
                      </a:r>
                      <a:r>
                        <a:rPr kumimoji="1" lang="ja-JP" altLang="en-US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中尾 文香 氏　　　　　橋本 一豊</a:t>
                      </a:r>
                      <a:r>
                        <a:rPr kumimoji="1" lang="ja-JP" altLang="ja-JP" sz="10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dirty="0" smtClean="0"/>
                        <a:t>特定非営利活動法人　　　　　</a:t>
                      </a:r>
                      <a:r>
                        <a:rPr kumimoji="1" lang="ja-JP" altLang="en-US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特定非営利活動法人</a:t>
                      </a:r>
                      <a:r>
                        <a:rPr kumimoji="1" lang="en-US" altLang="ja-JP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WEL’S</a:t>
                      </a:r>
                      <a:r>
                        <a:rPr lang="ja-JP" altLang="en-US" sz="900" dirty="0" smtClean="0"/>
                        <a:t>　</a:t>
                      </a:r>
                      <a:endParaRPr lang="en-US" altLang="ja-JP" sz="90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dirty="0" smtClean="0"/>
                        <a:t>ディーセントワーク・ラボ　　</a:t>
                      </a:r>
                      <a:r>
                        <a:rPr kumimoji="1" lang="ja-JP" altLang="en-US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多機能型事業所管理者</a:t>
                      </a:r>
                      <a:r>
                        <a:rPr lang="ja-JP" altLang="en-US" sz="900" dirty="0" smtClean="0"/>
                        <a:t>　　　　　　　　　　　　　　　　　　　　　　　　</a:t>
                      </a:r>
                      <a:endParaRPr lang="en-US" altLang="ja-JP" sz="90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u="none" strike="noStrike" kern="1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代表理事　　　　　　　　　　</a:t>
                      </a:r>
                      <a:endParaRPr kumimoji="1" lang="ja-JP" altLang="ja-JP" sz="900" b="0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31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3</a:t>
                      </a:r>
                      <a:r>
                        <a:rPr lang="ja-JP" sz="1000" kern="100" dirty="0">
                          <a:effectLst/>
                        </a:rPr>
                        <a:t>日目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■就職初期の支援 ～面談による方向性のすり合わせ～</a:t>
                      </a:r>
                      <a:r>
                        <a:rPr lang="ja-JP" sz="900" kern="100" dirty="0">
                          <a:effectLst/>
                        </a:rPr>
                        <a:t>　</a:t>
                      </a:r>
                      <a:endParaRPr lang="en-US" altLang="ja-JP" sz="900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kern="100" dirty="0" smtClean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演習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  <a:r>
                        <a:rPr lang="ja-JP" altLang="en-US" sz="900" kern="100" dirty="0" smtClean="0">
                          <a:effectLst/>
                        </a:rPr>
                        <a:t>　周囲評価と本人評価とのズレの修正</a:t>
                      </a:r>
                      <a:endParaRPr lang="ja-JP" sz="9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■ジョブマッチングと職務再構築</a:t>
                      </a:r>
                      <a:r>
                        <a:rPr lang="ja-JP" sz="900" u="none" kern="100" dirty="0">
                          <a:effectLst/>
                        </a:rPr>
                        <a:t>　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演習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職務再構成による業務スケジュール案の作成</a:t>
                      </a:r>
                      <a:endParaRPr lang="ja-JP" sz="9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20395404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4</a:t>
                      </a:r>
                      <a:r>
                        <a:rPr lang="ja-JP" sz="1000" kern="100" dirty="0">
                          <a:effectLst/>
                        </a:rPr>
                        <a:t>日目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■企業への提案</a:t>
                      </a:r>
                      <a:r>
                        <a:rPr lang="ja-JP" sz="900" u="none" kern="100" dirty="0">
                          <a:effectLst/>
                        </a:rPr>
                        <a:t>　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演習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企業担当者へのプレゼンテーションを行う</a:t>
                      </a: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900" u="sng" kern="100" dirty="0">
                          <a:effectLst/>
                        </a:rPr>
                        <a:t>■課題へ</a:t>
                      </a:r>
                      <a:r>
                        <a:rPr lang="ja-JP" sz="900" u="sng" kern="100">
                          <a:effectLst/>
                        </a:rPr>
                        <a:t>の</a:t>
                      </a:r>
                      <a:r>
                        <a:rPr lang="ja-JP" sz="900" u="sng" kern="100" smtClean="0">
                          <a:effectLst/>
                        </a:rPr>
                        <a:t>介入</a:t>
                      </a:r>
                      <a:r>
                        <a:rPr lang="ja-JP" sz="900" u="none" kern="100" dirty="0">
                          <a:effectLst/>
                        </a:rPr>
                        <a:t>　</a:t>
                      </a:r>
                      <a:r>
                        <a:rPr lang="en-US" sz="900" kern="100" dirty="0">
                          <a:effectLst/>
                        </a:rPr>
                        <a:t>[</a:t>
                      </a:r>
                      <a:r>
                        <a:rPr lang="ja-JP" sz="900" kern="100" dirty="0">
                          <a:effectLst/>
                        </a:rPr>
                        <a:t>演習</a:t>
                      </a:r>
                      <a:r>
                        <a:rPr lang="en-US" sz="900" kern="100" dirty="0" smtClean="0">
                          <a:effectLst/>
                        </a:rPr>
                        <a:t>]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900" kern="100" dirty="0" smtClean="0">
                          <a:effectLst/>
                        </a:rPr>
                        <a:t>企業担当者との意見交換会、企業・医療・福祉との連携等</a:t>
                      </a:r>
                      <a:endParaRPr lang="ja-JP" sz="900" b="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3149718"/>
                  </a:ext>
                </a:extLst>
              </a:tr>
            </a:tbl>
          </a:graphicData>
        </a:graphic>
      </p:graphicFrame>
      <p:grpSp>
        <p:nvGrpSpPr>
          <p:cNvPr id="38" name="グループ化 37"/>
          <p:cNvGrpSpPr/>
          <p:nvPr/>
        </p:nvGrpSpPr>
        <p:grpSpPr>
          <a:xfrm>
            <a:off x="4634744" y="7046746"/>
            <a:ext cx="2131817" cy="1553538"/>
            <a:chOff x="3893536" y="7601257"/>
            <a:chExt cx="2429846" cy="1460491"/>
          </a:xfrm>
        </p:grpSpPr>
        <p:pic>
          <p:nvPicPr>
            <p:cNvPr id="39" name="図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5" t="23357" r="5998" b="4086"/>
            <a:stretch/>
          </p:blipFill>
          <p:spPr>
            <a:xfrm>
              <a:off x="3903969" y="7601257"/>
              <a:ext cx="2419413" cy="1460491"/>
            </a:xfrm>
            <a:prstGeom prst="rect">
              <a:avLst/>
            </a:prstGeom>
          </p:spPr>
        </p:pic>
        <p:sp>
          <p:nvSpPr>
            <p:cNvPr id="40" name="円/楕円 15"/>
            <p:cNvSpPr/>
            <p:nvPr/>
          </p:nvSpPr>
          <p:spPr>
            <a:xfrm rot="1093302">
              <a:off x="4421990" y="7756316"/>
              <a:ext cx="255110" cy="268586"/>
            </a:xfrm>
            <a:prstGeom prst="ellipse">
              <a:avLst/>
            </a:prstGeom>
            <a:solidFill>
              <a:srgbClr val="70563A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/楕円 32"/>
            <p:cNvSpPr/>
            <p:nvPr/>
          </p:nvSpPr>
          <p:spPr>
            <a:xfrm rot="1212531">
              <a:off x="4261800" y="7920314"/>
              <a:ext cx="128400" cy="247355"/>
            </a:xfrm>
            <a:prstGeom prst="ellipse">
              <a:avLst/>
            </a:prstGeom>
            <a:solidFill>
              <a:srgbClr val="6D5B42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35"/>
            <p:cNvSpPr/>
            <p:nvPr/>
          </p:nvSpPr>
          <p:spPr>
            <a:xfrm rot="4167465">
              <a:off x="3925668" y="7929823"/>
              <a:ext cx="120685" cy="184949"/>
            </a:xfrm>
            <a:prstGeom prst="ellipse">
              <a:avLst/>
            </a:prstGeom>
            <a:solidFill>
              <a:srgbClr val="A78B58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円/楕円 36"/>
            <p:cNvSpPr/>
            <p:nvPr/>
          </p:nvSpPr>
          <p:spPr>
            <a:xfrm rot="5066981">
              <a:off x="5443854" y="7866854"/>
              <a:ext cx="152150" cy="184949"/>
            </a:xfrm>
            <a:prstGeom prst="ellipse">
              <a:avLst/>
            </a:prstGeom>
            <a:solidFill>
              <a:srgbClr val="61482C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746717" y="1486497"/>
            <a:ext cx="2638124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000"/>
              </a:lnSpc>
            </a:pPr>
            <a:r>
              <a:rPr lang="ja-JP" altLang="en-US" sz="1200" b="1" dirty="0" smtClean="0">
                <a:solidFill>
                  <a:srgbClr val="0000FF"/>
                </a:solidFill>
              </a:rPr>
              <a:t>①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27</a:t>
            </a:r>
            <a:r>
              <a:rPr lang="ja-JP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②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28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lvl="0">
              <a:lnSpc>
                <a:spcPts val="2000"/>
              </a:lnSpc>
            </a:pP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31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木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④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金</a:t>
            </a:r>
            <a:r>
              <a:rPr lang="en-US" altLang="ja-JP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lvl="0">
              <a:lnSpc>
                <a:spcPts val="2000"/>
              </a:lnSpc>
            </a:pP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27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②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28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lang="en-US" altLang="ja-JP" sz="1200" dirty="0" smtClean="0">
              <a:solidFill>
                <a:srgbClr val="0000FF"/>
              </a:solidFill>
            </a:endParaRPr>
          </a:p>
          <a:p>
            <a:pPr lvl="0">
              <a:lnSpc>
                <a:spcPts val="2000"/>
              </a:lnSpc>
            </a:pP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④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</a:t>
            </a:r>
            <a:r>
              <a:rPr lang="en-US" altLang="ja-JP" sz="1200" b="1" dirty="0" smtClean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lang="en-US" altLang="ja-JP" sz="12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3"/>
          <a:srcRect l="10185" t="16013" r="21912" b="10579"/>
          <a:stretch/>
        </p:blipFill>
        <p:spPr>
          <a:xfrm>
            <a:off x="2655670" y="7049917"/>
            <a:ext cx="1945193" cy="1550366"/>
          </a:xfrm>
          <a:prstGeom prst="rect">
            <a:avLst/>
          </a:prstGeom>
        </p:spPr>
      </p:pic>
      <p:sp>
        <p:nvSpPr>
          <p:cNvPr id="45" name="正方形/長方形 44"/>
          <p:cNvSpPr/>
          <p:nvPr/>
        </p:nvSpPr>
        <p:spPr>
          <a:xfrm>
            <a:off x="2654175" y="7048102"/>
            <a:ext cx="584708" cy="1526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rtlCol="0" anchor="ctr"/>
          <a:lstStyle/>
          <a:p>
            <a:pPr algn="ctr"/>
            <a:r>
              <a:rPr lang="ja-JP" altLang="en-US" sz="600" dirty="0" smtClean="0">
                <a:solidFill>
                  <a:schemeClr val="tx1"/>
                </a:solidFill>
              </a:rPr>
              <a:t>講義の</a:t>
            </a:r>
            <a:r>
              <a:rPr lang="ja-JP" altLang="en-US" sz="600" dirty="0">
                <a:solidFill>
                  <a:schemeClr val="tx1"/>
                </a:solidFill>
              </a:rPr>
              <a:t>風景</a:t>
            </a:r>
            <a:endParaRPr kumimoji="1" lang="ja-JP" altLang="en-US" sz="600" dirty="0">
              <a:solidFill>
                <a:schemeClr val="tx1"/>
              </a:solidFill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4643747" y="7046119"/>
            <a:ext cx="584708" cy="1526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rtlCol="0" anchor="ctr"/>
          <a:lstStyle/>
          <a:p>
            <a:pPr algn="ctr"/>
            <a:r>
              <a:rPr lang="ja-JP" altLang="en-US" sz="600" dirty="0">
                <a:solidFill>
                  <a:schemeClr val="tx1"/>
                </a:solidFill>
              </a:rPr>
              <a:t>演習</a:t>
            </a:r>
            <a:r>
              <a:rPr lang="ja-JP" altLang="en-US" sz="600" dirty="0" smtClean="0">
                <a:solidFill>
                  <a:schemeClr val="tx1"/>
                </a:solidFill>
              </a:rPr>
              <a:t>の</a:t>
            </a:r>
            <a:r>
              <a:rPr lang="ja-JP" altLang="en-US" sz="600" dirty="0">
                <a:solidFill>
                  <a:schemeClr val="tx1"/>
                </a:solidFill>
              </a:rPr>
              <a:t>風景</a:t>
            </a:r>
            <a:endParaRPr kumimoji="1" lang="ja-JP" altLang="en-US" sz="600" dirty="0">
              <a:solidFill>
                <a:schemeClr val="tx1"/>
              </a:solidFill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95130" y="7061947"/>
            <a:ext cx="2501268" cy="1649978"/>
            <a:chOff x="654396" y="7595144"/>
            <a:chExt cx="2501268" cy="1649978"/>
          </a:xfrm>
        </p:grpSpPr>
        <p:pic>
          <p:nvPicPr>
            <p:cNvPr id="35" name="図 34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96" y="7595144"/>
              <a:ext cx="2501268" cy="1649978"/>
            </a:xfrm>
            <a:prstGeom prst="rect">
              <a:avLst/>
            </a:prstGeom>
          </p:spPr>
        </p:pic>
        <p:sp>
          <p:nvSpPr>
            <p:cNvPr id="36" name="正方形/長方形 35"/>
            <p:cNvSpPr/>
            <p:nvPr/>
          </p:nvSpPr>
          <p:spPr>
            <a:xfrm>
              <a:off x="666749" y="7600993"/>
              <a:ext cx="666751" cy="1111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600" dirty="0" smtClean="0">
                  <a:solidFill>
                    <a:schemeClr val="tx1"/>
                  </a:solidFill>
                </a:rPr>
                <a:t>会場案内図</a:t>
              </a:r>
              <a:endParaRPr kumimoji="1" lang="ja-JP" altLang="en-US" sz="600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テキスト ボックス 27"/>
          <p:cNvSpPr txBox="1"/>
          <p:nvPr/>
        </p:nvSpPr>
        <p:spPr>
          <a:xfrm>
            <a:off x="41142" y="8673109"/>
            <a:ext cx="67343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200"/>
              </a:lnSpc>
            </a:pP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[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予告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]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　定着</a:t>
            </a:r>
            <a:r>
              <a:rPr lang="ja-JP" altLang="en-US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支援研修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を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11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月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20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日</a:t>
            </a:r>
            <a:r>
              <a:rPr lang="en-US" altLang="ja-JP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(</a:t>
            </a:r>
            <a:r>
              <a:rPr lang="ja-JP" altLang="en-US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水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）、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11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月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27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日</a:t>
            </a:r>
            <a:r>
              <a:rPr lang="en-US" altLang="ja-JP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(</a:t>
            </a:r>
            <a:r>
              <a:rPr lang="ja-JP" altLang="en-US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水）に実施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します　</a:t>
            </a:r>
            <a:r>
              <a:rPr lang="en-US" altLang="ja-JP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(</a:t>
            </a:r>
            <a:r>
              <a:rPr lang="ja-JP" altLang="en-US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各回</a:t>
            </a:r>
            <a:r>
              <a:rPr lang="en-US" altLang="ja-JP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50</a:t>
            </a:r>
            <a:r>
              <a:rPr lang="ja-JP" altLang="en-US" sz="1100" b="1" kern="100" dirty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人定員</a:t>
            </a:r>
            <a:r>
              <a:rPr lang="ja-JP" altLang="en-US" sz="1100" b="1" kern="100" dirty="0" smtClean="0">
                <a:solidFill>
                  <a:srgbClr val="0000FF"/>
                </a:solidFill>
                <a:latin typeface="メイリオ"/>
                <a:cs typeface="Times New Roman" panose="02020603050405020304" pitchFamily="18" charset="0"/>
              </a:rPr>
              <a:t>）</a:t>
            </a:r>
            <a:endParaRPr lang="en-US" altLang="ja-JP" sz="1100" b="1" kern="100" dirty="0">
              <a:solidFill>
                <a:srgbClr val="0000FF"/>
              </a:solidFill>
              <a:latin typeface="メイリオ"/>
              <a:cs typeface="Times New Roman" panose="02020603050405020304" pitchFamily="18" charset="0"/>
            </a:endParaRPr>
          </a:p>
          <a:p>
            <a:pPr lvl="0">
              <a:lnSpc>
                <a:spcPts val="1200"/>
              </a:lnSpc>
            </a:pPr>
            <a:r>
              <a:rPr lang="ja-JP" altLang="en-US" sz="900" kern="100" dirty="0" smtClean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定着</a:t>
            </a:r>
            <a:r>
              <a:rPr lang="ja-JP" altLang="en-US" sz="900" kern="100" dirty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支援事業実施状況を踏まえ、定着支援スキル向上を図る内容となります。お知らせと</a:t>
            </a:r>
            <a:r>
              <a:rPr lang="ja-JP" altLang="en-US" sz="900" kern="100" dirty="0" smtClean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募集は後日行います</a:t>
            </a:r>
            <a:r>
              <a:rPr lang="ja-JP" altLang="en-US" sz="900" kern="100" dirty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。</a:t>
            </a:r>
            <a:r>
              <a:rPr lang="ja-JP" altLang="en-US" sz="900" kern="100" dirty="0" smtClean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 </a:t>
            </a:r>
            <a:r>
              <a:rPr lang="ja-JP" altLang="en-US" sz="900" kern="100" dirty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お忙しい時期かと思いますが、ご参加いただけますよう宜しくお願いいたします</a:t>
            </a:r>
            <a:r>
              <a:rPr lang="ja-JP" altLang="en-US" sz="900" kern="100" dirty="0" smtClean="0">
                <a:solidFill>
                  <a:prstClr val="black"/>
                </a:solidFill>
                <a:latin typeface="メイリオ"/>
                <a:cs typeface="Times New Roman" panose="02020603050405020304" pitchFamily="18" charset="0"/>
              </a:rPr>
              <a:t>。</a:t>
            </a:r>
            <a:endParaRPr lang="en-US" altLang="ja-JP" sz="900" kern="100" dirty="0">
              <a:solidFill>
                <a:prstClr val="black"/>
              </a:solidFill>
              <a:latin typeface="メイリオ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46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+ メイリオ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1502</TotalTime>
  <Words>415</Words>
  <Application>Microsoft Office PowerPoint</Application>
  <PresentationFormat>画面に合わせる (4:3)</PresentationFormat>
  <Paragraphs>97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松浦 純一</dc:creator>
  <cp:lastModifiedBy>horie</cp:lastModifiedBy>
  <cp:revision>112</cp:revision>
  <cp:lastPrinted>2019-05-07T08:21:07Z</cp:lastPrinted>
  <dcterms:created xsi:type="dcterms:W3CDTF">2017-05-02T04:20:19Z</dcterms:created>
  <dcterms:modified xsi:type="dcterms:W3CDTF">2019-07-11T09:38:40Z</dcterms:modified>
</cp:coreProperties>
</file>